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</p:sldMasterIdLst>
  <p:notesMasterIdLst>
    <p:notesMasterId r:id="rId20"/>
  </p:notesMasterIdLst>
  <p:handoutMasterIdLst>
    <p:handoutMasterId r:id="rId21"/>
  </p:handoutMasterIdLst>
  <p:sldIdLst>
    <p:sldId id="2146847482" r:id="rId5"/>
    <p:sldId id="2146847518" r:id="rId6"/>
    <p:sldId id="2146847499" r:id="rId7"/>
    <p:sldId id="2146847515" r:id="rId8"/>
    <p:sldId id="2146847501" r:id="rId9"/>
    <p:sldId id="2146847505" r:id="rId10"/>
    <p:sldId id="2146847507" r:id="rId11"/>
    <p:sldId id="2146847509" r:id="rId12"/>
    <p:sldId id="2146847511" r:id="rId13"/>
    <p:sldId id="2146847513" r:id="rId14"/>
    <p:sldId id="2146847514" r:id="rId15"/>
    <p:sldId id="2146847517" r:id="rId16"/>
    <p:sldId id="2146847516" r:id="rId17"/>
    <p:sldId id="2146847493" r:id="rId18"/>
    <p:sldId id="2146847492" r:id="rId19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040"/>
    <a:srgbClr val="0D396E"/>
    <a:srgbClr val="0065BD"/>
    <a:srgbClr val="FFFFFF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BD66D-4110-4D07-4946-E4639EE5428C}" v="195" dt="2025-06-13T15:29:47.426"/>
    <p1510:client id="{A103B414-5B8F-9A34-8D94-8E8BA7A38289}" v="175" dt="2025-06-14T16:47:03.667"/>
    <p1510:client id="{A6854639-1534-0771-8A20-1A3DD3006EE0}" v="1195" dt="2025-06-14T16:39:11.759"/>
    <p1510:client id="{DBA2F88C-B1FB-A570-ECEB-57ED739C8DDA}" v="267" dt="2025-06-13T19:13:43.993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 autoAdjust="0"/>
    <p:restoredTop sz="88272" autoAdjust="0"/>
  </p:normalViewPr>
  <p:slideViewPr>
    <p:cSldViewPr snapToGrid="0">
      <p:cViewPr varScale="1">
        <p:scale>
          <a:sx n="171" d="100"/>
          <a:sy n="171" d="100"/>
        </p:scale>
        <p:origin x="960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14/06/2025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F7B54CE-4354-4021-BB2D-29F60577757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7AA19C0-A054-4FF3-94E6-FA304E9CE3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7209A37-BEA9-4B93-934D-3759BE1563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el+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F2833D43-9CDD-D112-B178-E72D427BE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0" y="539540"/>
            <a:ext cx="6673980" cy="4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500" b="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2" name="Fußzeilenplatzhalter 11">
            <a:extLst>
              <a:ext uri="{FF2B5EF4-FFF2-40B4-BE49-F238E27FC236}">
                <a16:creationId xmlns:a16="http://schemas.microsoft.com/office/drawing/2014/main" id="{D682FD61-4BEE-F4B1-F5F5-285352450B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4811" y="4859587"/>
            <a:ext cx="6438713" cy="157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de-DE"/>
              <a:t>TUM Klinikum Folienmaster | Version 1.0 | 17. März 2025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B94945AB-6701-B32E-6B54-75005081F4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36715" y="4859534"/>
            <a:ext cx="702469" cy="15835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algn="r" defTabSz="342900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72D21EC-94D0-4F64-A04E-BD20E9B58A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278E64A-261A-4551-C3D6-1569114F07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4811" y="1302133"/>
            <a:ext cx="8334369" cy="34365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4000"/>
              </a:lnSpc>
              <a:spcBef>
                <a:spcPts val="450"/>
              </a:spcBef>
              <a:defRPr sz="900"/>
            </a:lvl1pPr>
            <a:lvl2pPr>
              <a:lnSpc>
                <a:spcPct val="114000"/>
              </a:lnSpc>
              <a:spcBef>
                <a:spcPts val="450"/>
              </a:spcBef>
              <a:defRPr sz="900"/>
            </a:lvl2pPr>
            <a:lvl3pPr>
              <a:lnSpc>
                <a:spcPct val="114000"/>
              </a:lnSpc>
              <a:spcBef>
                <a:spcPts val="450"/>
              </a:spcBef>
              <a:defRPr sz="900"/>
            </a:lvl3pPr>
            <a:lvl4pPr>
              <a:lnSpc>
                <a:spcPct val="114000"/>
              </a:lnSpc>
              <a:spcBef>
                <a:spcPts val="450"/>
              </a:spcBef>
              <a:defRPr sz="900"/>
            </a:lvl4pPr>
            <a:lvl5pPr>
              <a:lnSpc>
                <a:spcPct val="114000"/>
              </a:lnSpc>
              <a:spcBef>
                <a:spcPts val="450"/>
              </a:spcBef>
              <a:defRPr sz="900"/>
            </a:lvl5pPr>
          </a:lstStyle>
          <a:p>
            <a:pPr lvl="0"/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700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Dr. Daniel Roth (TUM) | daniel.roth@tum.de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rt">
    <p:bg>
      <p:bgPr>
        <a:gradFill>
          <a:gsLst>
            <a:gs pos="0">
              <a:schemeClr val="accent1"/>
            </a:gs>
            <a:gs pos="86000">
              <a:schemeClr val="tx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05000" y="2188370"/>
            <a:ext cx="8334183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24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05000" y="3307107"/>
            <a:ext cx="8334184" cy="11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05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Klinik, Institut</a:t>
            </a:r>
            <a:br>
              <a:rPr lang="de-DE" noProof="0" dirty="0"/>
            </a:br>
            <a:r>
              <a:rPr lang="de-DE" noProof="0" dirty="0"/>
              <a:t>Sektion</a:t>
            </a:r>
            <a:br>
              <a:rPr lang="de-DE" noProof="0" dirty="0"/>
            </a:br>
            <a:r>
              <a:rPr lang="de-DE" noProof="0" dirty="0"/>
              <a:t>Person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Ort, Datum (Schreibweise: 00. Januar 2025)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391A7EB-781C-601B-AFDA-2FE50A186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0" y="2681058"/>
            <a:ext cx="8334183" cy="3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5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buNone/>
              <a:defRPr lang="de-DE" sz="2000" b="1" dirty="0" smtClean="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>
              <a:defRPr lang="de-DE" sz="2000" b="1" dirty="0" smtClean="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>
              <a:defRPr lang="de-DE" sz="2000" b="1" dirty="0" smtClean="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>
              <a:defRPr lang="de-DE" sz="2000" b="1" dirty="0">
                <a:solidFill>
                  <a:schemeClr val="tx2"/>
                </a:solidFill>
                <a:latin typeface="Arial" charset="0"/>
                <a:cs typeface="Arial" charset="0"/>
              </a:defRPr>
            </a:lvl5pPr>
          </a:lstStyle>
          <a:p>
            <a:pPr lvl="0"/>
            <a:r>
              <a:rPr lang="de-DE" dirty="0"/>
              <a:t>Untertitel nach Bedarf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8A4617-F6D9-C23B-8FC3-4EDF64B71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0500" y="115880"/>
            <a:ext cx="1344946" cy="552456"/>
          </a:xfrm>
          <a:prstGeom prst="rect">
            <a:avLst/>
          </a:prstGeom>
        </p:spPr>
      </p:pic>
      <p:sp>
        <p:nvSpPr>
          <p:cNvPr id="3" name="Fußzeilenplatzhalter 11">
            <a:extLst>
              <a:ext uri="{FF2B5EF4-FFF2-40B4-BE49-F238E27FC236}">
                <a16:creationId xmlns:a16="http://schemas.microsoft.com/office/drawing/2014/main" id="{6C31B04C-1470-BE14-7A0B-96E43B1D41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4811" y="4859587"/>
            <a:ext cx="6438713" cy="1579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429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6858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287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371600" algn="l" defTabSz="3429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de-DE"/>
              <a:t>TUM Klinikum Folienmaster | Version 1.0 | 17. März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469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B90C4-50D2-4C76-8690-964F118694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17A32B3-DAE3-4B1E-B956-EDD0071AEF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6C82F6F-A804-4FBD-945E-5634AD2A64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F721FAE-48F3-4D41-BF5B-ADFFA49D1EC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D6E2033-27A6-45D9-B1A8-6464779A3E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19088" y="3981450"/>
            <a:ext cx="8507412" cy="825500"/>
          </a:xfrm>
          <a:prstGeom prst="rect">
            <a:avLst/>
          </a:prstGeom>
        </p:spPr>
        <p:txBody>
          <a:bodyPr anchor="b"/>
          <a:lstStyle>
            <a:lvl1pPr>
              <a:defRPr sz="600">
                <a:solidFill>
                  <a:srgbClr val="0065BD"/>
                </a:solidFill>
              </a:defRPr>
            </a:lvl1pPr>
          </a:lstStyle>
          <a:p>
            <a:pPr lvl="0"/>
            <a:r>
              <a:rPr lang="de-DE" dirty="0"/>
              <a:t>Referenzen durch Klicken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496D08-DCD2-451C-8110-2C2277207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4934" y="4864134"/>
            <a:ext cx="1254432" cy="255546"/>
          </a:xfrm>
          <a:prstGeom prst="rect">
            <a:avLst/>
          </a:prstGeom>
        </p:spPr>
      </p:pic>
      <p:pic>
        <p:nvPicPr>
          <p:cNvPr id="12" name="Grafik 11" descr="Ein Bild, das Screensho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1D1832D-644F-88D4-CB52-B8CDB7538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483" t="28874" r="12616" b="28915"/>
          <a:stretch/>
        </p:blipFill>
        <p:spPr>
          <a:xfrm>
            <a:off x="7322195" y="303696"/>
            <a:ext cx="1531939" cy="356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26" userDrawn="1">
          <p15:clr>
            <a:srgbClr val="F26B43"/>
          </p15:clr>
        </p15:guide>
        <p15:guide id="2" orient="horz" pos="214" userDrawn="1">
          <p15:clr>
            <a:srgbClr val="F26B43"/>
          </p15:clr>
        </p15:guide>
        <p15:guide id="3" orient="horz" pos="3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Prof. Dr. Daniel Roth (TUM) | daniel.roth@tum.de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11162" y="32592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rgbClr val="072040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rgbClr val="072040"/>
                </a:solidFill>
                <a:latin typeface="+mn-lt"/>
              </a:rPr>
              <a:t>of</a:t>
            </a:r>
            <a:r>
              <a:rPr lang="de-DE" sz="800" dirty="0">
                <a:solidFill>
                  <a:srgbClr val="072040"/>
                </a:solidFill>
                <a:latin typeface="+mn-lt"/>
              </a:rPr>
              <a:t> Munich</a:t>
            </a:r>
            <a:br>
              <a:rPr lang="de-DE" sz="800" dirty="0">
                <a:solidFill>
                  <a:srgbClr val="072040"/>
                </a:solidFill>
                <a:latin typeface="+mn-lt"/>
              </a:rPr>
            </a:br>
            <a:r>
              <a:rPr lang="de-DE" sz="800" dirty="0">
                <a:solidFill>
                  <a:srgbClr val="072040"/>
                </a:solidFill>
                <a:latin typeface="+mn-lt"/>
              </a:rPr>
              <a:t>TUM</a:t>
            </a:r>
            <a:r>
              <a:rPr lang="de-DE" sz="800" baseline="0" dirty="0">
                <a:solidFill>
                  <a:srgbClr val="072040"/>
                </a:solidFill>
                <a:latin typeface="+mn-lt"/>
              </a:rPr>
              <a:t> School </a:t>
            </a:r>
            <a:r>
              <a:rPr lang="de-DE" sz="800" baseline="0" dirty="0" err="1">
                <a:solidFill>
                  <a:srgbClr val="072040"/>
                </a:solidFill>
                <a:latin typeface="+mn-lt"/>
              </a:rPr>
              <a:t>of</a:t>
            </a:r>
            <a:r>
              <a:rPr lang="de-DE" sz="800" dirty="0">
                <a:solidFill>
                  <a:srgbClr val="072040"/>
                </a:solidFill>
                <a:latin typeface="+mn-lt"/>
              </a:rPr>
              <a:t> Medicine and Health</a:t>
            </a:r>
          </a:p>
          <a:p>
            <a:pPr>
              <a:lnSpc>
                <a:spcPts val="900"/>
              </a:lnSpc>
            </a:pPr>
            <a:r>
              <a:rPr lang="de-DE" sz="800" dirty="0" err="1">
                <a:solidFill>
                  <a:srgbClr val="072040"/>
                </a:solidFill>
                <a:latin typeface="+mn-lt"/>
              </a:rPr>
              <a:t>Machine</a:t>
            </a:r>
            <a:r>
              <a:rPr lang="de-DE" sz="800" dirty="0">
                <a:solidFill>
                  <a:srgbClr val="072040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rgbClr val="072040"/>
                </a:solidFill>
                <a:latin typeface="+mn-lt"/>
              </a:rPr>
              <a:t>Intelligence</a:t>
            </a:r>
            <a:r>
              <a:rPr lang="de-DE" sz="800" dirty="0">
                <a:solidFill>
                  <a:srgbClr val="072040"/>
                </a:solidFill>
                <a:latin typeface="+mn-lt"/>
              </a:rPr>
              <a:t> in </a:t>
            </a:r>
            <a:r>
              <a:rPr lang="de-DE" sz="800" dirty="0" err="1">
                <a:solidFill>
                  <a:srgbClr val="072040"/>
                </a:solidFill>
                <a:latin typeface="+mn-lt"/>
              </a:rPr>
              <a:t>Orthopedics</a:t>
            </a:r>
            <a:endParaRPr lang="de-DE" sz="800" dirty="0">
              <a:solidFill>
                <a:srgbClr val="072040"/>
              </a:solidFill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64F8A0-4CAC-4AAA-82FE-7FEF22FD4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4934" y="4864134"/>
            <a:ext cx="1254432" cy="255546"/>
          </a:xfrm>
          <a:prstGeom prst="rect">
            <a:avLst/>
          </a:prstGeom>
        </p:spPr>
      </p:pic>
      <p:pic>
        <p:nvPicPr>
          <p:cNvPr id="13" name="Grafik 12" descr="Ein Bild, das Screensho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D48279-B6B2-7773-6E38-70243A377E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483" t="28874" r="12616" b="28915"/>
          <a:stretch/>
        </p:blipFill>
        <p:spPr>
          <a:xfrm>
            <a:off x="7322195" y="303696"/>
            <a:ext cx="1531939" cy="356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Prof. Dr. Daniel Roth (TUM) | daniel.roth@tum.de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3AF7BC-9EA2-41F9-9AE0-7A3E79395FF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74934" y="4864134"/>
            <a:ext cx="1254432" cy="255546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CBE14124-A2D6-429E-BE7E-24B2595A22F8}"/>
              </a:ext>
            </a:extLst>
          </p:cNvPr>
          <p:cNvSpPr txBox="1">
            <a:spLocks/>
          </p:cNvSpPr>
          <p:nvPr userDrawn="1"/>
        </p:nvSpPr>
        <p:spPr>
          <a:xfrm>
            <a:off x="319090" y="3712192"/>
            <a:ext cx="8508999" cy="11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>
              <a:solidFill>
                <a:srgbClr val="0065BD"/>
              </a:solidFill>
            </a:endParaRPr>
          </a:p>
        </p:txBody>
      </p:sp>
      <p:pic>
        <p:nvPicPr>
          <p:cNvPr id="4" name="Grafik 3" descr="Ein Bild, das Screensho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9C2F173-D8C4-506E-1504-FE15D882F7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2483" t="28874" r="12616" b="28915"/>
          <a:stretch/>
        </p:blipFill>
        <p:spPr>
          <a:xfrm>
            <a:off x="7322195" y="303696"/>
            <a:ext cx="1531939" cy="356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654" r:id="rId3"/>
    <p:sldLayoutId id="2147483704" r:id="rId4"/>
    <p:sldLayoutId id="2147483657" r:id="rId5"/>
    <p:sldLayoutId id="2147483711" r:id="rId6"/>
    <p:sldLayoutId id="2147483703" r:id="rId7"/>
    <p:sldLayoutId id="2147483653" r:id="rId8"/>
    <p:sldLayoutId id="2147483656" r:id="rId9"/>
    <p:sldLayoutId id="2147483713" r:id="rId10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hofm/volr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352-0CBF-F9D0-8415-D67A2949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188370"/>
            <a:ext cx="8334183" cy="383381"/>
          </a:xfrm>
        </p:spPr>
        <p:txBody>
          <a:bodyPr/>
          <a:lstStyle/>
          <a:p>
            <a:r>
              <a:rPr lang="en-US">
                <a:cs typeface="Arial"/>
              </a:rPr>
              <a:t>Bachelor Thesis Kickoff: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366F-489E-2BC5-706D-41140E9012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Lucas Denhof</a:t>
            </a:r>
          </a:p>
          <a:p>
            <a:pPr>
              <a:lnSpc>
                <a:spcPct val="113999"/>
              </a:lnSpc>
            </a:pPr>
            <a:r>
              <a:rPr lang="en-US">
                <a:ea typeface="+mn-lt"/>
                <a:cs typeface="+mn-lt"/>
              </a:rPr>
              <a:t>Supervisor: Constantin Kleinbeck</a:t>
            </a:r>
            <a:endParaRPr lang="en-US"/>
          </a:p>
          <a:p>
            <a:pPr>
              <a:lnSpc>
                <a:spcPct val="113999"/>
              </a:lnSpc>
            </a:pPr>
            <a:endParaRPr lang="en-US">
              <a:ea typeface="+mn-lt"/>
              <a:cs typeface="+mn-lt"/>
            </a:endParaRPr>
          </a:p>
          <a:p>
            <a:pPr>
              <a:lnSpc>
                <a:spcPct val="113999"/>
              </a:lnSpc>
            </a:pPr>
            <a:r>
              <a:rPr lang="en-US" dirty="0">
                <a:ea typeface="+mn-lt"/>
                <a:cs typeface="+mn-lt"/>
              </a:rPr>
              <a:t>16. June 2025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4FD5B-991F-FE75-8913-2B1817228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Volumetric Path Tracing inside the Unity Game Engine Extended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9D043-5330-8011-D1FF-D1C60E03E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A62E92-AA28-B330-FC46-EEFF054F7B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42900" indent="-342900">
              <a:lnSpc>
                <a:spcPct val="113999"/>
              </a:lnSpc>
              <a:buFont typeface="Arial"/>
              <a:buChar char="•"/>
            </a:pPr>
            <a:r>
              <a:rPr lang="en-US"/>
              <a:t>CUDA based</a:t>
            </a:r>
            <a:endParaRPr lang="en-US">
              <a:cs typeface="Arial"/>
            </a:endParaRPr>
          </a:p>
          <a:p>
            <a:pPr marL="342900" indent="-34290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Monte Carlo ray tracing</a:t>
            </a:r>
          </a:p>
          <a:p>
            <a:pPr marL="342900" indent="-342900">
              <a:lnSpc>
                <a:spcPct val="113999"/>
              </a:lnSpc>
              <a:buFont typeface="Arial"/>
              <a:buChar char="•"/>
            </a:pPr>
            <a:r>
              <a:rPr lang="en-US"/>
              <a:t>Renders entire volume</a:t>
            </a:r>
            <a:endParaRPr lang="en-US">
              <a:cs typeface="Arial"/>
            </a:endParaRPr>
          </a:p>
          <a:p>
            <a:pPr marL="342900" indent="-34290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Effects easily implemented</a:t>
            </a:r>
            <a:endParaRPr lang="de-DE">
              <a:cs typeface="Arial"/>
            </a:endParaRPr>
          </a:p>
        </p:txBody>
      </p:sp>
      <p:pic>
        <p:nvPicPr>
          <p:cNvPr id="2" name="Content Placeholder 1" descr="A human body with a skull&#10;&#10;AI-generated content may be incorrect.">
            <a:extLst>
              <a:ext uri="{FF2B5EF4-FFF2-40B4-BE49-F238E27FC236}">
                <a16:creationId xmlns:a16="http://schemas.microsoft.com/office/drawing/2014/main" id="{04AD34D2-0A62-036F-F8F0-2D7A8B18B4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499384" y="1602000"/>
            <a:ext cx="2476501" cy="3095626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E88EE2B-F196-EF59-9987-B88A209A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791179"/>
          </a:xfrm>
        </p:spPr>
        <p:txBody>
          <a:bodyPr/>
          <a:lstStyle/>
          <a:p>
            <a:r>
              <a:rPr lang="de-DE"/>
              <a:t>Related Work: Exposure Render</a:t>
            </a:r>
          </a:p>
          <a:p>
            <a:endParaRPr lang="de-DE" dirty="0"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445AEA-565F-EDF7-DB8C-F371B53A02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AD71FA-EFF0-D834-524C-4D674B1EC881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>
                <a:latin typeface="Arial"/>
                <a:cs typeface="Arial"/>
              </a:rPr>
              <a:t>Kroes, T. (2025). </a:t>
            </a:r>
            <a:r>
              <a:rPr lang="de-DE" sz="800" i="1" err="1">
                <a:latin typeface="Arial"/>
                <a:cs typeface="Arial"/>
              </a:rPr>
              <a:t>ThomasKroes</a:t>
            </a:r>
            <a:r>
              <a:rPr lang="de-DE" sz="800" i="1" dirty="0">
                <a:latin typeface="Arial"/>
                <a:cs typeface="Arial"/>
              </a:rPr>
              <a:t>/</a:t>
            </a:r>
            <a:r>
              <a:rPr lang="de-DE" sz="800" i="1" err="1">
                <a:latin typeface="Arial"/>
                <a:cs typeface="Arial"/>
              </a:rPr>
              <a:t>exposure-render</a:t>
            </a:r>
            <a:r>
              <a:rPr lang="de-DE" sz="800" dirty="0">
                <a:latin typeface="Arial"/>
                <a:cs typeface="Arial"/>
              </a:rPr>
              <a:t> [C++]. https://github.com/ThomasKroes/exposure-render (Original </a:t>
            </a:r>
            <a:r>
              <a:rPr lang="de-DE" sz="80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published</a:t>
            </a:r>
            <a:r>
              <a:rPr lang="de-DE" sz="800" dirty="0">
                <a:latin typeface="Arial"/>
                <a:cs typeface="Arial"/>
              </a:rPr>
              <a:t>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6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4B522-CA35-CC68-17DB-983888BD7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13D8C-2E35-3E2A-2B7E-0B8C63CC8FF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/>
              <a:t>Map density to color and opacity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Shows current research</a:t>
            </a: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/>
              <a:t>Higher dimensional TFs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Animation</a:t>
            </a: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Editors</a:t>
            </a:r>
            <a:endParaRPr lang="de-DE">
              <a:cs typeface="Arial"/>
            </a:endParaRPr>
          </a:p>
        </p:txBody>
      </p:sp>
      <p:pic>
        <p:nvPicPr>
          <p:cNvPr id="2" name="Content Placeholder 1" descr="A screenshot of a computer generated image of a human body&#10;&#10;AI-generated content may be incorrect.">
            <a:extLst>
              <a:ext uri="{FF2B5EF4-FFF2-40B4-BE49-F238E27FC236}">
                <a16:creationId xmlns:a16="http://schemas.microsoft.com/office/drawing/2014/main" id="{486493AD-26D3-221E-0A0F-4FB959C72D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462138" y="1602000"/>
            <a:ext cx="2550993" cy="3095626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77CBC6B-5E04-0179-1E77-A335CCE3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Related Work: Transfer Functions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40BA6A-9130-3A9C-7961-8E64FABA11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FA01B9-3E6D-E18B-6AB9-3E1179E28155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err="1">
                <a:latin typeface="Arial"/>
                <a:cs typeface="Arial"/>
              </a:rPr>
              <a:t>Ljung</a:t>
            </a:r>
            <a:r>
              <a:rPr lang="de-DE" sz="800" dirty="0">
                <a:latin typeface="Arial"/>
                <a:cs typeface="Arial"/>
              </a:rPr>
              <a:t>, P., Krüger, J., </a:t>
            </a:r>
            <a:r>
              <a:rPr lang="de-DE" sz="800" err="1">
                <a:latin typeface="Arial"/>
                <a:cs typeface="Arial"/>
              </a:rPr>
              <a:t>Groller</a:t>
            </a:r>
            <a:r>
              <a:rPr lang="de-DE" sz="800" dirty="0">
                <a:latin typeface="Arial"/>
                <a:cs typeface="Arial"/>
              </a:rPr>
              <a:t>, E., Hadwiger, M., Hansen, C. D., &amp; </a:t>
            </a:r>
            <a:r>
              <a:rPr lang="de-DE" sz="800" err="1">
                <a:latin typeface="Arial"/>
                <a:cs typeface="Arial"/>
              </a:rPr>
              <a:t>Ynnerman</a:t>
            </a:r>
            <a:r>
              <a:rPr lang="de-DE" sz="800" dirty="0">
                <a:latin typeface="Arial"/>
                <a:cs typeface="Arial"/>
              </a:rPr>
              <a:t>, A. (2016). State </a:t>
            </a:r>
            <a:r>
              <a:rPr lang="de-DE" sz="800" err="1">
                <a:latin typeface="Arial"/>
                <a:cs typeface="Arial"/>
              </a:rPr>
              <a:t>of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the</a:t>
            </a:r>
            <a:r>
              <a:rPr lang="de-DE" sz="800" dirty="0">
                <a:latin typeface="Arial"/>
                <a:cs typeface="Arial"/>
              </a:rPr>
              <a:t> Art in Transfer </a:t>
            </a:r>
            <a:r>
              <a:rPr lang="de-DE" sz="800" err="1">
                <a:latin typeface="Arial"/>
                <a:cs typeface="Arial"/>
              </a:rPr>
              <a:t>Functions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for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Direct</a:t>
            </a:r>
            <a:r>
              <a:rPr lang="de-DE" sz="800" dirty="0">
                <a:latin typeface="Arial"/>
                <a:cs typeface="Arial"/>
              </a:rPr>
              <a:t> Volume Rendering. </a:t>
            </a:r>
            <a:r>
              <a:rPr lang="de-DE" sz="800" i="1" dirty="0">
                <a:latin typeface="Arial"/>
                <a:cs typeface="Arial"/>
              </a:rPr>
              <a:t>Computer Graphics Forum</a:t>
            </a:r>
            <a:r>
              <a:rPr lang="de-DE" sz="800" dirty="0">
                <a:latin typeface="Arial"/>
                <a:cs typeface="Arial"/>
              </a:rPr>
              <a:t>, </a:t>
            </a:r>
            <a:r>
              <a:rPr lang="de-DE" sz="800" i="1" dirty="0">
                <a:latin typeface="Arial"/>
                <a:cs typeface="Arial"/>
              </a:rPr>
              <a:t>35</a:t>
            </a:r>
            <a:r>
              <a:rPr lang="de-DE" sz="800" dirty="0">
                <a:latin typeface="Arial"/>
                <a:cs typeface="Arial"/>
              </a:rPr>
              <a:t>(3), 669–691. https://doi.org/10.1111/cgf.12934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8F30C-1332-401D-A4FD-4E951F40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BCC9F0-E10E-A44A-1D1D-29A9C62E382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Build off Giesse's work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>
                <a:cs typeface="Arial"/>
              </a:rPr>
              <a:t>Finish porting VolRen</a:t>
            </a: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Fix bugs and issues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>
                <a:cs typeface="Arial"/>
              </a:rPr>
              <a:t>Add new effects</a:t>
            </a: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Optimize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>
                <a:cs typeface="Arial"/>
              </a:rPr>
              <a:t>Compare and benchmark</a:t>
            </a:r>
          </a:p>
          <a:p>
            <a:pPr>
              <a:lnSpc>
                <a:spcPct val="113999"/>
              </a:lnSpc>
            </a:pPr>
            <a:endParaRPr lang="de-DE" dirty="0">
              <a:cs typeface="Arial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6365547-2822-E42A-98E1-D52229411A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840001" y="844043"/>
            <a:ext cx="3095626" cy="3095626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5D50BF5-CB6D-92FD-38BD-A70004A6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791179"/>
          </a:xfrm>
        </p:spPr>
        <p:txBody>
          <a:bodyPr/>
          <a:lstStyle/>
          <a:p>
            <a:r>
              <a:rPr lang="de-DE" dirty="0"/>
              <a:t>Approach</a:t>
            </a:r>
            <a:endParaRPr lang="de-DE">
              <a:cs typeface="Arial"/>
            </a:endParaRPr>
          </a:p>
          <a:p>
            <a:endParaRPr lang="de-DE" dirty="0"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AC0275-6886-2C10-DDBF-E80AA3860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DF745F5-D29F-231B-6BC8-6E7E5A4416A3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err="1">
                <a:latin typeface="Arial"/>
                <a:cs typeface="Arial"/>
              </a:rPr>
              <a:t>Halfwitty</a:t>
            </a:r>
            <a:r>
              <a:rPr lang="de-DE" sz="800" dirty="0">
                <a:latin typeface="Arial"/>
                <a:cs typeface="Arial"/>
              </a:rPr>
              <a:t>. (2020). </a:t>
            </a:r>
            <a:r>
              <a:rPr lang="de-DE" sz="800" i="1" dirty="0">
                <a:latin typeface="Arial"/>
                <a:cs typeface="Arial"/>
              </a:rPr>
              <a:t>English: This </a:t>
            </a:r>
            <a:r>
              <a:rPr lang="de-DE" sz="800" i="1" err="1">
                <a:latin typeface="Arial"/>
                <a:cs typeface="Arial"/>
              </a:rPr>
              <a:t>is</a:t>
            </a:r>
            <a:r>
              <a:rPr lang="de-DE" sz="800" i="1" dirty="0">
                <a:latin typeface="Arial"/>
                <a:cs typeface="Arial"/>
              </a:rPr>
              <a:t> a </a:t>
            </a:r>
            <a:r>
              <a:rPr lang="de-DE" sz="800" i="1" err="1">
                <a:latin typeface="Arial"/>
                <a:cs typeface="Arial"/>
              </a:rPr>
              <a:t>beaker</a:t>
            </a:r>
            <a:r>
              <a:rPr lang="de-DE" sz="800" i="1" dirty="0">
                <a:latin typeface="Arial"/>
                <a:cs typeface="Arial"/>
              </a:rPr>
              <a:t> </a:t>
            </a:r>
            <a:r>
              <a:rPr lang="de-DE" sz="800" i="1" err="1">
                <a:latin typeface="Arial"/>
                <a:cs typeface="Arial"/>
              </a:rPr>
              <a:t>from</a:t>
            </a:r>
            <a:r>
              <a:rPr lang="de-DE" sz="800" i="1" dirty="0">
                <a:latin typeface="Arial"/>
                <a:cs typeface="Arial"/>
              </a:rPr>
              <a:t> a </a:t>
            </a:r>
            <a:r>
              <a:rPr lang="de-DE" sz="800" i="1" err="1">
                <a:latin typeface="Arial"/>
                <a:cs typeface="Arial"/>
              </a:rPr>
              <a:t>science</a:t>
            </a:r>
            <a:r>
              <a:rPr lang="de-DE" sz="800" i="1" dirty="0">
                <a:latin typeface="Arial"/>
                <a:cs typeface="Arial"/>
              </a:rPr>
              <a:t> lab</a:t>
            </a:r>
            <a:r>
              <a:rPr lang="de-DE" sz="800" dirty="0">
                <a:latin typeface="Arial"/>
                <a:cs typeface="Arial"/>
              </a:rPr>
              <a:t> [</a:t>
            </a:r>
            <a:r>
              <a:rPr lang="de-DE" sz="800" err="1">
                <a:latin typeface="Arial"/>
                <a:cs typeface="Arial"/>
              </a:rPr>
              <a:t>Graphic</a:t>
            </a:r>
            <a:r>
              <a:rPr lang="de-DE" sz="800" dirty="0">
                <a:latin typeface="Arial"/>
                <a:cs typeface="Arial"/>
              </a:rPr>
              <a:t>]. Own </a:t>
            </a:r>
            <a:r>
              <a:rPr lang="de-DE" sz="80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. https://commons.wikimedia.org/wiki/File:Beaker_for_Lab.png</a:t>
            </a:r>
            <a:endParaRPr lang="en-US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8493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ECFA-4E71-EB56-E61E-6BE8B32D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0331F2-4C78-0984-52A8-ABC2D9B05E5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Complete integration into Unity: 4 weeks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DICOM importer: </a:t>
            </a:r>
            <a:r>
              <a:rPr lang="en-US" dirty="0"/>
              <a:t>1</a:t>
            </a:r>
            <a:r>
              <a:rPr lang="en-US"/>
              <a:t> week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>
                <a:cs typeface="Arial"/>
              </a:rPr>
              <a:t>Transfer function editor: 1 week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More rendering features: </a:t>
            </a:r>
            <a:r>
              <a:rPr lang="en-US" dirty="0"/>
              <a:t>2</a:t>
            </a:r>
            <a:r>
              <a:rPr lang="en-US"/>
              <a:t> weeks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Optimize: 1 week</a:t>
            </a:r>
            <a:endParaRPr lang="en-US" dirty="0"/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Benchmark: 1 week</a:t>
            </a:r>
            <a:endParaRPr lang="en-US" dirty="0"/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Writing and documentation: </a:t>
            </a:r>
            <a:r>
              <a:rPr lang="en-US" dirty="0"/>
              <a:t>3</a:t>
            </a:r>
            <a:r>
              <a:rPr lang="en-US"/>
              <a:t> weeks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/>
              <a:t>Bug fixing: 1 week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>
                <a:cs typeface="Arial"/>
              </a:rPr>
              <a:t>Buffer time: 2 weeks</a:t>
            </a:r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endParaRPr lang="de-DE" dirty="0">
              <a:cs typeface="Arial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F3722C-DB7B-FA5D-DAD5-3945C39C98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1141" y="1603496"/>
            <a:ext cx="2524304" cy="250273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F171554-9A48-146F-0B89-CB59ECB8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Time Plan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CA0B53-68D6-6320-5732-FC2A1371F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696252B-BC4B-A3B2-109A-C99C99E2B7DA}"/>
              </a:ext>
            </a:extLst>
          </p:cNvPr>
          <p:cNvSpPr txBox="1">
            <a:spLocks/>
          </p:cNvSpPr>
          <p:nvPr/>
        </p:nvSpPr>
        <p:spPr>
          <a:xfrm>
            <a:off x="318304" y="4604954"/>
            <a:ext cx="6457138" cy="53458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>
                <a:latin typeface="Arial"/>
                <a:cs typeface="Arial"/>
              </a:rPr>
              <a:t>Kainz, A., Herrera, U., Lake, A., Martin, M., Sitter, H., </a:t>
            </a:r>
            <a:r>
              <a:rPr lang="de-DE" sz="800" err="1">
                <a:latin typeface="Arial"/>
                <a:cs typeface="Arial"/>
              </a:rPr>
              <a:t>Riddell</a:t>
            </a:r>
            <a:r>
              <a:rPr lang="de-DE" sz="800" dirty="0">
                <a:latin typeface="Arial"/>
                <a:cs typeface="Arial"/>
              </a:rPr>
              <a:t>, J., </a:t>
            </a:r>
            <a:r>
              <a:rPr lang="de-DE" sz="800" err="1">
                <a:latin typeface="Arial"/>
                <a:cs typeface="Arial"/>
              </a:rPr>
              <a:t>Vermette</a:t>
            </a:r>
            <a:r>
              <a:rPr lang="de-DE" sz="800" dirty="0">
                <a:latin typeface="Arial"/>
                <a:cs typeface="Arial"/>
              </a:rPr>
              <a:t>, K., Pol, A., Faure, D., Vaca, A., </a:t>
            </a:r>
            <a:r>
              <a:rPr lang="de-DE" sz="800" err="1">
                <a:latin typeface="Arial"/>
                <a:cs typeface="Arial"/>
              </a:rPr>
              <a:t>Beltrame</a:t>
            </a:r>
            <a:r>
              <a:rPr lang="de-DE" sz="800" dirty="0">
                <a:latin typeface="Arial"/>
                <a:cs typeface="Arial"/>
              </a:rPr>
              <a:t>, L., Popov, G., Pinheiro, N., Richardson, A., </a:t>
            </a:r>
            <a:r>
              <a:rPr lang="de-DE" sz="800" err="1">
                <a:latin typeface="Arial"/>
                <a:cs typeface="Arial"/>
              </a:rPr>
              <a:t>Grulich</a:t>
            </a:r>
            <a:r>
              <a:rPr lang="de-DE" sz="800" dirty="0">
                <a:latin typeface="Arial"/>
                <a:cs typeface="Arial"/>
              </a:rPr>
              <a:t>, J., Landauer, B., Becker, H., Krause, V., </a:t>
            </a:r>
            <a:r>
              <a:rPr lang="de-DE" sz="800" err="1">
                <a:latin typeface="Arial"/>
                <a:cs typeface="Arial"/>
              </a:rPr>
              <a:t>Rosca</a:t>
            </a:r>
            <a:r>
              <a:rPr lang="de-DE" sz="800" dirty="0">
                <a:latin typeface="Arial"/>
                <a:cs typeface="Arial"/>
              </a:rPr>
              <a:t>, D., &amp; Schaf, P. (2014). </a:t>
            </a:r>
            <a:r>
              <a:rPr lang="de-DE" sz="800" i="1" dirty="0">
                <a:latin typeface="Arial"/>
                <a:cs typeface="Arial"/>
              </a:rPr>
              <a:t>English: Breeze 5.22.0 (</a:t>
            </a:r>
            <a:r>
              <a:rPr lang="de-DE" sz="800" i="1" err="1">
                <a:latin typeface="Arial"/>
                <a:cs typeface="Arial"/>
              </a:rPr>
              <a:t>from</a:t>
            </a:r>
            <a:r>
              <a:rPr lang="de-DE" sz="800" i="1" dirty="0">
                <a:latin typeface="Arial"/>
                <a:cs typeface="Arial"/>
              </a:rPr>
              <a:t> </a:t>
            </a:r>
            <a:r>
              <a:rPr lang="de-DE" sz="800" i="1" err="1">
                <a:latin typeface="Arial"/>
                <a:cs typeface="Arial"/>
              </a:rPr>
              <a:t>the</a:t>
            </a:r>
            <a:r>
              <a:rPr lang="de-DE" sz="800" i="1" dirty="0">
                <a:latin typeface="Arial"/>
                <a:cs typeface="Arial"/>
              </a:rPr>
              <a:t> “Actions” </a:t>
            </a:r>
            <a:r>
              <a:rPr lang="de-DE" sz="800" i="1" err="1">
                <a:latin typeface="Arial"/>
                <a:cs typeface="Arial"/>
              </a:rPr>
              <a:t>group</a:t>
            </a:r>
            <a:r>
              <a:rPr lang="de-DE" sz="800" i="1" dirty="0">
                <a:latin typeface="Arial"/>
                <a:cs typeface="Arial"/>
              </a:rPr>
              <a:t>) </a:t>
            </a:r>
            <a:r>
              <a:rPr lang="de-DE" sz="800" i="1" err="1">
                <a:latin typeface="Arial"/>
                <a:cs typeface="Arial"/>
              </a:rPr>
              <a:t>icons</a:t>
            </a:r>
            <a:r>
              <a:rPr lang="de-DE" sz="800" i="1" dirty="0">
                <a:latin typeface="Arial"/>
                <a:cs typeface="Arial"/>
              </a:rPr>
              <a:t> </a:t>
            </a:r>
            <a:r>
              <a:rPr lang="de-DE" sz="800" i="1" err="1">
                <a:latin typeface="Arial"/>
                <a:cs typeface="Arial"/>
              </a:rPr>
              <a:t>of</a:t>
            </a:r>
            <a:r>
              <a:rPr lang="de-DE" sz="800" i="1" dirty="0">
                <a:latin typeface="Arial"/>
                <a:cs typeface="Arial"/>
              </a:rPr>
              <a:t> KDE 5</a:t>
            </a:r>
            <a:r>
              <a:rPr lang="de-DE" sz="800" dirty="0">
                <a:latin typeface="Arial"/>
                <a:cs typeface="Arial"/>
              </a:rPr>
              <a:t> [</a:t>
            </a:r>
            <a:r>
              <a:rPr lang="de-DE" sz="800" err="1">
                <a:latin typeface="Arial"/>
                <a:cs typeface="Arial"/>
              </a:rPr>
              <a:t>Graphic</a:t>
            </a:r>
            <a:r>
              <a:rPr lang="de-DE" sz="800" dirty="0">
                <a:latin typeface="Arial"/>
                <a:cs typeface="Arial"/>
              </a:rPr>
              <a:t>]. https://github.com/KDE/breeze-icons  https://github.com/KDE/breeze-icons/releases/tag/v5.22.0. https://commons.wikimedia.org/wiki/File:Breezeicons-actions-22-view-calendar-timeline.svg</a:t>
            </a:r>
            <a:endParaRPr lang="en-US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40766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AC92-2E79-511B-9036-1D16A3E2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Questions?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E47A-9197-6AB7-588E-6FCDF12FB79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99921-E15B-4F45-7535-F42077969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BEF4-22C3-0627-1788-326F67A5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Thank you for listening!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CF97-CE6E-ABA5-AEF6-380BD914E5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1FE48-AE58-14F6-5CF1-F16174328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E7E6287-8EDE-095E-32C1-303A91F90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334730"/>
              </p:ext>
            </p:extLst>
          </p:nvPr>
        </p:nvGraphicFramePr>
        <p:xfrm>
          <a:off x="319088" y="2143125"/>
          <a:ext cx="8509507" cy="15894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9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History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Approach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/>
                        <a:t>Goal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200"/>
                        <a:t>Time Plan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200"/>
                        <a:t>Related Work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 marL="0" marR="0" marT="135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5CC7F7D-9A23-89F6-5CC7-D925F6D0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Table of Contents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9E7ED2-8011-96FA-BCDA-471691EB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738280-56C0-0E10-6A0E-C4EF0C0C5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92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CF98-092A-A25F-D4EF-917C7410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FEF63F-E592-847E-70AA-7A279FEDCF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 dirty="0"/>
              <a:t>Doctors use 2D MRI slices 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 dirty="0">
                <a:cs typeface="Arial"/>
              </a:rPr>
              <a:t>But we are 3D</a:t>
            </a: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en-US" dirty="0"/>
              <a:t>Photorealistic images have advantages:</a:t>
            </a:r>
            <a:endParaRPr lang="en-US" dirty="0">
              <a:cs typeface="Arial"/>
            </a:endParaRPr>
          </a:p>
          <a:p>
            <a:pPr marL="461645" lvl="1" indent="-285750">
              <a:lnSpc>
                <a:spcPct val="113999"/>
              </a:lnSpc>
              <a:buFont typeface="Courier New,monospace"/>
              <a:buChar char="o"/>
            </a:pPr>
            <a:r>
              <a:rPr lang="en-US" dirty="0">
                <a:cs typeface="Arial"/>
              </a:rPr>
              <a:t>Object recognition</a:t>
            </a:r>
          </a:p>
          <a:p>
            <a:pPr marL="461645" lvl="1" indent="-285750">
              <a:lnSpc>
                <a:spcPct val="113999"/>
              </a:lnSpc>
              <a:buFont typeface="Courier New,monospace"/>
              <a:buChar char="o"/>
            </a:pPr>
            <a:r>
              <a:rPr lang="en-US" dirty="0"/>
              <a:t>Depth perception</a:t>
            </a:r>
            <a:endParaRPr lang="en-US" dirty="0">
              <a:cs typeface="Arial"/>
            </a:endParaRPr>
          </a:p>
          <a:p>
            <a:pPr marL="461645" lvl="1" indent="-285750">
              <a:lnSpc>
                <a:spcPct val="113999"/>
              </a:lnSpc>
              <a:buFont typeface="Courier New,monospace"/>
              <a:buChar char="o"/>
            </a:pPr>
            <a:r>
              <a:rPr lang="en-US" dirty="0"/>
              <a:t>More intuitive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>
              <a:lnSpc>
                <a:spcPct val="113999"/>
              </a:lnSpc>
            </a:pPr>
            <a:endParaRPr lang="en-US" dirty="0">
              <a:cs typeface="Arial"/>
            </a:endParaRPr>
          </a:p>
        </p:txBody>
      </p:sp>
      <p:pic>
        <p:nvPicPr>
          <p:cNvPr id="8" name="Content Placeholder 7" descr="A close up of a human body&#10;&#10;AI-generated content may be incorrect.">
            <a:extLst>
              <a:ext uri="{FF2B5EF4-FFF2-40B4-BE49-F238E27FC236}">
                <a16:creationId xmlns:a16="http://schemas.microsoft.com/office/drawing/2014/main" id="{42AB3D7F-D3F3-5D6E-84CD-BDF7EA7FFA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3607" y="1602239"/>
            <a:ext cx="4180910" cy="1723548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9D824C3-51A9-3A1B-7CF5-CFDF39E5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History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003C7-264D-CBC7-FCC4-D661128F00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C4D68D2-9E73-0A08-8CC4-0011043140FB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err="1">
                <a:latin typeface="Arial"/>
                <a:cs typeface="Arial"/>
              </a:rPr>
              <a:t>Comaniciu</a:t>
            </a:r>
            <a:r>
              <a:rPr lang="de-DE" sz="800" dirty="0">
                <a:latin typeface="Arial"/>
                <a:cs typeface="Arial"/>
              </a:rPr>
              <a:t>, D., Engel, K., </a:t>
            </a:r>
            <a:r>
              <a:rPr lang="de-DE" sz="800" err="1">
                <a:latin typeface="Arial"/>
                <a:cs typeface="Arial"/>
              </a:rPr>
              <a:t>Georgescu</a:t>
            </a:r>
            <a:r>
              <a:rPr lang="de-DE" sz="800" dirty="0">
                <a:latin typeface="Arial"/>
                <a:cs typeface="Arial"/>
              </a:rPr>
              <a:t>, B., &amp; </a:t>
            </a:r>
            <a:r>
              <a:rPr lang="de-DE" sz="800" err="1">
                <a:latin typeface="Arial"/>
                <a:cs typeface="Arial"/>
              </a:rPr>
              <a:t>Mansi</a:t>
            </a:r>
            <a:r>
              <a:rPr lang="de-DE" sz="800" dirty="0">
                <a:latin typeface="Arial"/>
                <a:cs typeface="Arial"/>
              </a:rPr>
              <a:t>, T. (2016). Shaping </a:t>
            </a:r>
            <a:r>
              <a:rPr lang="de-DE" sz="800" err="1">
                <a:latin typeface="Arial"/>
                <a:cs typeface="Arial"/>
              </a:rPr>
              <a:t>the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future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through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innovations</a:t>
            </a:r>
            <a:r>
              <a:rPr lang="de-DE" sz="800" dirty="0">
                <a:latin typeface="Arial"/>
                <a:cs typeface="Arial"/>
              </a:rPr>
              <a:t>: </a:t>
            </a:r>
            <a:r>
              <a:rPr lang="de-DE" sz="800" err="1">
                <a:latin typeface="Arial"/>
                <a:cs typeface="Arial"/>
              </a:rPr>
              <a:t>From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medical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imaging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to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precision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medicine</a:t>
            </a:r>
            <a:r>
              <a:rPr lang="de-DE" sz="800" dirty="0">
                <a:latin typeface="Arial"/>
                <a:cs typeface="Arial"/>
              </a:rPr>
              <a:t>. </a:t>
            </a:r>
            <a:r>
              <a:rPr lang="de-DE" sz="800" i="1" dirty="0">
                <a:latin typeface="Arial"/>
                <a:cs typeface="Arial"/>
              </a:rPr>
              <a:t>Medical Image Analysis</a:t>
            </a:r>
            <a:r>
              <a:rPr lang="de-DE" sz="800" dirty="0">
                <a:latin typeface="Arial"/>
                <a:cs typeface="Arial"/>
              </a:rPr>
              <a:t>, </a:t>
            </a:r>
            <a:r>
              <a:rPr lang="de-DE" sz="800" i="1" dirty="0">
                <a:latin typeface="Arial"/>
                <a:cs typeface="Arial"/>
              </a:rPr>
              <a:t>33</a:t>
            </a:r>
            <a:r>
              <a:rPr lang="de-DE" sz="800" dirty="0">
                <a:latin typeface="Arial"/>
                <a:cs typeface="Arial"/>
              </a:rPr>
              <a:t>, 19–26. https://doi.org/10.1016/j.media.2016.06.016</a:t>
            </a:r>
            <a:endParaRPr lang="en-US" sz="80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830A8E40-C91F-F258-8E0A-809F590CDF1A}"/>
              </a:ext>
            </a:extLst>
          </p:cNvPr>
          <p:cNvSpPr txBox="1">
            <a:spLocks/>
          </p:cNvSpPr>
          <p:nvPr/>
        </p:nvSpPr>
        <p:spPr>
          <a:xfrm>
            <a:off x="4572713" y="3322651"/>
            <a:ext cx="4571185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100" dirty="0" err="1">
                <a:latin typeface="Arial"/>
                <a:cs typeface="Arial"/>
              </a:rPr>
              <a:t>Left</a:t>
            </a:r>
            <a:r>
              <a:rPr lang="de-DE" sz="1100" dirty="0">
                <a:latin typeface="Arial"/>
                <a:cs typeface="Arial"/>
              </a:rPr>
              <a:t>: Original CT </a:t>
            </a:r>
            <a:r>
              <a:rPr lang="de-DE" sz="1100" dirty="0" err="1">
                <a:latin typeface="Arial"/>
                <a:cs typeface="Arial"/>
              </a:rPr>
              <a:t>data</a:t>
            </a:r>
            <a:r>
              <a:rPr lang="de-DE" sz="1100" dirty="0">
                <a:latin typeface="Arial"/>
                <a:cs typeface="Arial"/>
              </a:rPr>
              <a:t>. Right: </a:t>
            </a:r>
            <a:r>
              <a:rPr lang="de-DE" sz="1100" dirty="0" err="1">
                <a:latin typeface="Arial"/>
                <a:cs typeface="Arial"/>
              </a:rPr>
              <a:t>Cinematic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rendering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of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the</a:t>
            </a:r>
            <a:r>
              <a:rPr lang="de-DE" sz="1100" dirty="0">
                <a:latin typeface="Arial"/>
                <a:cs typeface="Arial"/>
              </a:rPr>
              <a:t> same </a:t>
            </a:r>
            <a:r>
              <a:rPr lang="de-DE" sz="1100" dirty="0" err="1">
                <a:latin typeface="Arial"/>
                <a:cs typeface="Arial"/>
              </a:rPr>
              <a:t>dataset</a:t>
            </a:r>
            <a:r>
              <a:rPr lang="de-DE" sz="1100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6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9B981-19FD-9A5C-3B7C-DA74C5839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C195EA-6DB0-0952-7C96-FCCD24A1DAE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/>
              <a:t>Why is 2D the standard?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>
                <a:cs typeface="Arial"/>
              </a:rPr>
              <a:t>Has been used for decades</a:t>
            </a: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/>
              <a:t>3D also exists for some time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>
                <a:cs typeface="Arial"/>
              </a:rPr>
              <a:t>...but not always photorealistic</a:t>
            </a: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/>
              <a:t>Only recently are graphics cards powerful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>
                <a:cs typeface="Arial"/>
              </a:rPr>
              <a:t>Quality and interactivity warrents research</a:t>
            </a:r>
          </a:p>
          <a:p>
            <a:pPr>
              <a:lnSpc>
                <a:spcPct val="113999"/>
              </a:lnSpc>
            </a:pPr>
            <a:endParaRPr lang="de-DE" dirty="0">
              <a:cs typeface="Arial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49C32D2-187E-785C-BE1F-AD44AFC3CB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3607" y="1602023"/>
            <a:ext cx="4180910" cy="215260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EA9FCD9-3917-A8B5-7557-3AF4D77D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History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FA54B4-E9FD-7DA3-4CDB-0DF7D00F57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A71195A-A867-6C70-3A77-A5F92783CBAF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>
                <a:latin typeface="Arial"/>
                <a:cs typeface="Arial"/>
              </a:rPr>
              <a:t>Verte95. (2021). </a:t>
            </a:r>
            <a:r>
              <a:rPr lang="de-DE" sz="800" i="1" dirty="0">
                <a:latin typeface="Arial"/>
                <a:cs typeface="Arial"/>
              </a:rPr>
              <a:t>Deutsch: AMD RX 6900XT Referenzdesign</a:t>
            </a:r>
            <a:r>
              <a:rPr lang="de-DE" sz="800" dirty="0">
                <a:latin typeface="Arial"/>
                <a:cs typeface="Arial"/>
              </a:rPr>
              <a:t> [</a:t>
            </a:r>
            <a:r>
              <a:rPr lang="de-DE" sz="800" err="1">
                <a:latin typeface="Arial"/>
                <a:cs typeface="Arial"/>
              </a:rPr>
              <a:t>Graphic</a:t>
            </a:r>
            <a:r>
              <a:rPr lang="de-DE" sz="800" dirty="0">
                <a:latin typeface="Arial"/>
                <a:cs typeface="Arial"/>
              </a:rPr>
              <a:t>]. Own </a:t>
            </a:r>
            <a:r>
              <a:rPr lang="de-DE" sz="80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. https://commons.wikimedia.org/wiki/File:AMD_RX_6900XT_.jpg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A3C5-F574-642B-1F64-DFEB403F9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F268E-02C4-ED3B-9F90-DAA0EE34F8B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 err="1">
                <a:cs typeface="Arial"/>
              </a:rPr>
              <a:t>Investigate</a:t>
            </a:r>
            <a:r>
              <a:rPr lang="de-DE">
                <a:cs typeface="Arial"/>
              </a:rPr>
              <a:t> feasability</a:t>
            </a:r>
            <a:endParaRPr lang="de-DE" dirty="0"/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Unity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>
                <a:cs typeface="Arial"/>
              </a:rPr>
              <a:t>Cross-platform</a:t>
            </a: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 dirty="0">
                <a:cs typeface="Arial"/>
              </a:rPr>
              <a:t>Import </a:t>
            </a:r>
            <a:r>
              <a:rPr lang="de-DE" dirty="0" err="1">
                <a:cs typeface="Arial"/>
              </a:rPr>
              <a:t>medical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file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formats</a:t>
            </a:r>
            <a:endParaRPr lang="en-US" dirty="0" err="1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 dirty="0">
                <a:cs typeface="Arial"/>
              </a:rPr>
              <a:t>Edit </a:t>
            </a:r>
            <a:r>
              <a:rPr lang="de-DE" dirty="0" err="1">
                <a:cs typeface="Arial"/>
              </a:rPr>
              <a:t>transfer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function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1F9B4E-2510-DFEF-4376-4794D50461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7179" y="1601710"/>
            <a:ext cx="4180910" cy="2731874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8D57A57-3FC9-25D0-A2CC-158F9680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Goal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FFB44A-C90F-94BC-E7D1-61DA82B08F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9E0EF8D-A623-75B5-3BB7-02F1AA37453B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err="1">
                <a:latin typeface="Arial"/>
                <a:cs typeface="Arial"/>
              </a:rPr>
              <a:t>Lavik</a:t>
            </a:r>
            <a:r>
              <a:rPr lang="de-DE" sz="800" dirty="0">
                <a:latin typeface="Arial"/>
                <a:cs typeface="Arial"/>
              </a:rPr>
              <a:t>, M. (2025). </a:t>
            </a:r>
            <a:r>
              <a:rPr lang="de-DE" sz="800" i="1" dirty="0">
                <a:latin typeface="Arial"/>
                <a:cs typeface="Arial"/>
              </a:rPr>
              <a:t>Mlavik1/</a:t>
            </a:r>
            <a:r>
              <a:rPr lang="de-DE" sz="800" i="1" err="1">
                <a:latin typeface="Arial"/>
                <a:cs typeface="Arial"/>
              </a:rPr>
              <a:t>UnityVolumeRendering</a:t>
            </a:r>
            <a:r>
              <a:rPr lang="de-DE" sz="800" dirty="0">
                <a:latin typeface="Arial"/>
                <a:cs typeface="Arial"/>
              </a:rPr>
              <a:t> [C#]. https://github.com/mlavik1/UnityVolumeRendering (Original </a:t>
            </a:r>
            <a:r>
              <a:rPr lang="de-DE" sz="80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err="1">
                <a:latin typeface="Arial"/>
                <a:cs typeface="Arial"/>
              </a:rPr>
              <a:t>published</a:t>
            </a:r>
            <a:r>
              <a:rPr lang="de-DE" sz="800" dirty="0">
                <a:latin typeface="Arial"/>
                <a:cs typeface="Arial"/>
              </a:rPr>
              <a:t> 2019)</a:t>
            </a:r>
            <a:endParaRPr 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A75CDF-C0BC-126F-440F-0AAFB94FCC9B}"/>
              </a:ext>
            </a:extLst>
          </p:cNvPr>
          <p:cNvSpPr txBox="1">
            <a:spLocks/>
          </p:cNvSpPr>
          <p:nvPr/>
        </p:nvSpPr>
        <p:spPr>
          <a:xfrm>
            <a:off x="4647723" y="4333492"/>
            <a:ext cx="4571185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1100" dirty="0">
                <a:latin typeface="Arial"/>
                <a:cs typeface="Arial"/>
              </a:rPr>
              <a:t>Editor-</a:t>
            </a:r>
            <a:r>
              <a:rPr lang="de-DE" sz="1100" dirty="0" err="1">
                <a:latin typeface="Arial"/>
                <a:cs typeface="Arial"/>
              </a:rPr>
              <a:t>only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transfer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function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window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from</a:t>
            </a:r>
            <a:r>
              <a:rPr lang="de-DE" sz="1100" dirty="0">
                <a:latin typeface="Arial"/>
                <a:cs typeface="Arial"/>
              </a:rPr>
              <a:t> </a:t>
            </a:r>
            <a:r>
              <a:rPr lang="de-DE" sz="1100" dirty="0" err="1">
                <a:latin typeface="Arial"/>
                <a:cs typeface="Arial"/>
              </a:rPr>
              <a:t>UnityVolumeRendering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91561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2D86-8801-7792-54E6-35513ADFE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CD4A2E-4754-4B53-8A3C-500202FF7E4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/>
              <a:t>Volumetric path tracer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>
                <a:cs typeface="Arial"/>
              </a:rPr>
              <a:t>Made in OpenGL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,Sans-Serif"/>
              <a:buChar char="•"/>
            </a:pPr>
            <a:r>
              <a:rPr lang="de-DE"/>
              <a:t>Core of thesis</a:t>
            </a:r>
            <a:endParaRPr lang="en-US">
              <a:cs typeface="Arial"/>
            </a:endParaRPr>
          </a:p>
          <a:p>
            <a:pPr>
              <a:lnSpc>
                <a:spcPct val="113999"/>
              </a:lnSpc>
            </a:pPr>
            <a:endParaRPr lang="de-DE" dirty="0">
              <a:cs typeface="Arial"/>
            </a:endParaRPr>
          </a:p>
          <a:p>
            <a:pPr>
              <a:lnSpc>
                <a:spcPct val="113999"/>
              </a:lnSpc>
            </a:pPr>
            <a:endParaRPr lang="de-DE" dirty="0">
              <a:cs typeface="Arial"/>
            </a:endParaRPr>
          </a:p>
        </p:txBody>
      </p:sp>
      <p:pic>
        <p:nvPicPr>
          <p:cNvPr id="2" name="Content Placeholder 1" descr="A human body with internal organs&#10;&#10;AI-generated content may be incorrect.">
            <a:extLst>
              <a:ext uri="{FF2B5EF4-FFF2-40B4-BE49-F238E27FC236}">
                <a16:creationId xmlns:a16="http://schemas.microsoft.com/office/drawing/2014/main" id="{BC8F534B-4E9E-7CF7-9192-FCD7A988E1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3607" y="1602457"/>
            <a:ext cx="4180910" cy="2351762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F950F05-8649-22D3-92CB-4010F250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791179"/>
          </a:xfrm>
        </p:spPr>
        <p:txBody>
          <a:bodyPr/>
          <a:lstStyle/>
          <a:p>
            <a:r>
              <a:rPr lang="de-DE" err="1"/>
              <a:t>Related</a:t>
            </a:r>
            <a:r>
              <a:rPr lang="de-DE"/>
              <a:t> Work: </a:t>
            </a:r>
            <a:r>
              <a:rPr lang="de-DE" err="1"/>
              <a:t>VolRen</a:t>
            </a:r>
          </a:p>
          <a:p>
            <a:endParaRPr lang="de-DE" dirty="0">
              <a:cs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28560-2197-A5CD-6D71-8A6289538D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0734C2E-CA83-4D6F-7B1F-14FA9DDC27F8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>
                <a:latin typeface="Arial"/>
                <a:cs typeface="Arial"/>
              </a:rPr>
              <a:t>Hofmann, N. (2025). </a:t>
            </a:r>
            <a:r>
              <a:rPr lang="de-DE" sz="800" i="1" dirty="0" err="1">
                <a:latin typeface="Arial"/>
                <a:cs typeface="Arial"/>
              </a:rPr>
              <a:t>Nihofm</a:t>
            </a:r>
            <a:r>
              <a:rPr lang="de-DE" sz="800" i="1" dirty="0">
                <a:latin typeface="Arial"/>
                <a:cs typeface="Arial"/>
              </a:rPr>
              <a:t>/</a:t>
            </a:r>
            <a:r>
              <a:rPr lang="de-DE" sz="800" i="1" dirty="0" err="1">
                <a:latin typeface="Arial"/>
                <a:cs typeface="Arial"/>
              </a:rPr>
              <a:t>volren</a:t>
            </a:r>
            <a:r>
              <a:rPr lang="de-DE" sz="800" dirty="0">
                <a:latin typeface="Arial"/>
                <a:cs typeface="Arial"/>
              </a:rPr>
              <a:t> [C++]. </a:t>
            </a:r>
            <a:r>
              <a:rPr lang="de-DE" sz="800" dirty="0">
                <a:latin typeface="Arial"/>
                <a:cs typeface="Arial"/>
                <a:hlinkClick r:id="rId3"/>
              </a:rPr>
              <a:t>https://github.com/nihofm/volren</a:t>
            </a:r>
            <a:r>
              <a:rPr lang="de-DE" sz="800" dirty="0">
                <a:latin typeface="Arial"/>
                <a:cs typeface="Arial"/>
              </a:rPr>
              <a:t> (Original </a:t>
            </a:r>
            <a:r>
              <a:rPr lang="de-DE" sz="800" dirty="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published</a:t>
            </a:r>
            <a:r>
              <a:rPr lang="de-DE" sz="800" dirty="0">
                <a:latin typeface="Arial"/>
                <a:cs typeface="Arial"/>
              </a:rPr>
              <a:t>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8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73FD-2E0D-556C-E73F-86FD1F43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26805-4C5F-2445-5F4D-CFA13344205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/>
              <a:t>Ported VolRen to Unity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>
                <a:cs typeface="Arial"/>
              </a:rPr>
              <a:t>Translated OpenGL to HLSL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/>
              <a:t>Issues remain open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>
                <a:cs typeface="Arial"/>
              </a:rPr>
              <a:t>Will be continued</a:t>
            </a:r>
          </a:p>
        </p:txBody>
      </p:sp>
      <p:pic>
        <p:nvPicPr>
          <p:cNvPr id="2" name="Content Placeholder 1" descr="A x-ray of a human body&#10;&#10;AI-generated content may be incorrect.">
            <a:extLst>
              <a:ext uri="{FF2B5EF4-FFF2-40B4-BE49-F238E27FC236}">
                <a16:creationId xmlns:a16="http://schemas.microsoft.com/office/drawing/2014/main" id="{81837195-0B8C-10CB-B5A0-24A101855F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273282" y="1602000"/>
            <a:ext cx="2928705" cy="3095626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2AC2653-F1A1-DA60-9868-0C01F7E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Related Work: Volumetric Path Tracing in Unity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DC60EC-DFBD-38D6-700F-82BFA50C78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501711-04A5-866C-FAC1-65B2D03DE2D9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 err="1">
                <a:latin typeface="Arial"/>
                <a:cs typeface="Arial"/>
              </a:rPr>
              <a:t>Giesse</a:t>
            </a:r>
            <a:r>
              <a:rPr lang="de-DE" sz="800" dirty="0">
                <a:latin typeface="Arial"/>
                <a:cs typeface="Arial"/>
              </a:rPr>
              <a:t>, S. (</a:t>
            </a:r>
            <a:r>
              <a:rPr lang="de-DE" sz="800" dirty="0" err="1">
                <a:latin typeface="Arial"/>
                <a:cs typeface="Arial"/>
              </a:rPr>
              <a:t>n.d</a:t>
            </a:r>
            <a:r>
              <a:rPr lang="de-DE" sz="800" dirty="0">
                <a:latin typeface="Arial"/>
                <a:cs typeface="Arial"/>
              </a:rPr>
              <a:t>.). </a:t>
            </a:r>
            <a:r>
              <a:rPr lang="de-DE" sz="800" i="1" dirty="0" err="1">
                <a:latin typeface="Arial"/>
                <a:cs typeface="Arial"/>
              </a:rPr>
              <a:t>Volumetric</a:t>
            </a:r>
            <a:r>
              <a:rPr lang="de-DE" sz="800" i="1" dirty="0">
                <a:latin typeface="Arial"/>
                <a:cs typeface="Arial"/>
              </a:rPr>
              <a:t> Path Tracing </a:t>
            </a:r>
            <a:r>
              <a:rPr lang="de-DE" sz="800" i="1" dirty="0" err="1">
                <a:latin typeface="Arial"/>
                <a:cs typeface="Arial"/>
              </a:rPr>
              <a:t>inside</a:t>
            </a:r>
            <a:r>
              <a:rPr lang="de-DE" sz="800" i="1" dirty="0">
                <a:latin typeface="Arial"/>
                <a:cs typeface="Arial"/>
              </a:rPr>
              <a:t> </a:t>
            </a:r>
            <a:r>
              <a:rPr lang="de-DE" sz="800" i="1" dirty="0" err="1">
                <a:latin typeface="Arial"/>
                <a:cs typeface="Arial"/>
              </a:rPr>
              <a:t>the</a:t>
            </a:r>
            <a:r>
              <a:rPr lang="de-DE" sz="800" i="1" dirty="0">
                <a:latin typeface="Arial"/>
                <a:cs typeface="Arial"/>
              </a:rPr>
              <a:t> Unity Game Engine</a:t>
            </a:r>
            <a:r>
              <a:rPr lang="de-DE" sz="800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FB29-38D8-EB1A-BF9E-9E831143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E6D5F8-BE7D-04A7-184F-F45D12A03FF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/>
              <a:t>Ray marching algorithm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>
                <a:cs typeface="Arial"/>
              </a:rPr>
              <a:t>Succesfully ported into Unity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/>
              <a:t>DICOM importer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de-DE">
                <a:cs typeface="Arial"/>
              </a:rPr>
              <a:t>Transfer function editor</a:t>
            </a:r>
          </a:p>
        </p:txBody>
      </p:sp>
      <p:pic>
        <p:nvPicPr>
          <p:cNvPr id="2" name="Content Placeholder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06E585-D1CE-2BEF-CA80-0A836D8B63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7179" y="1601710"/>
            <a:ext cx="4180910" cy="2910468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B34A0DD-72B5-ED89-87DB-80BFB47E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Related Work: UnityVolumeRendering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0A5371-0285-9C0D-246A-A21445F05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F8E32D-29DD-8481-F790-2A5CB7AD300E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 err="1">
                <a:latin typeface="Arial"/>
                <a:cs typeface="Arial"/>
              </a:rPr>
              <a:t>Lavik</a:t>
            </a:r>
            <a:r>
              <a:rPr lang="de-DE" sz="800" dirty="0">
                <a:latin typeface="Arial"/>
                <a:cs typeface="Arial"/>
              </a:rPr>
              <a:t>, M. (2025). </a:t>
            </a:r>
            <a:r>
              <a:rPr lang="de-DE" sz="800" i="1" dirty="0">
                <a:latin typeface="Arial"/>
                <a:cs typeface="Arial"/>
              </a:rPr>
              <a:t>Mlavik1/</a:t>
            </a:r>
            <a:r>
              <a:rPr lang="de-DE" sz="800" i="1" dirty="0" err="1">
                <a:latin typeface="Arial"/>
                <a:cs typeface="Arial"/>
              </a:rPr>
              <a:t>UnityVolumeRendering</a:t>
            </a:r>
            <a:r>
              <a:rPr lang="de-DE" sz="800" dirty="0">
                <a:latin typeface="Arial"/>
                <a:cs typeface="Arial"/>
              </a:rPr>
              <a:t> [C#]. https://github.com/mlavik1/UnityVolumeRendering (Original </a:t>
            </a:r>
            <a:r>
              <a:rPr lang="de-DE" sz="800" dirty="0" err="1">
                <a:latin typeface="Arial"/>
                <a:cs typeface="Arial"/>
              </a:rPr>
              <a:t>work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published</a:t>
            </a:r>
            <a:r>
              <a:rPr lang="de-DE" sz="800" dirty="0">
                <a:latin typeface="Arial"/>
                <a:cs typeface="Arial"/>
              </a:rPr>
              <a:t>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6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30B38-F966-97DE-7B14-562D3D24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F019BF-0993-3063-17C7-89CAD28477F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/>
              <a:t>Photorealistic renderer from Siemens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Monte Carlo path tracing</a:t>
            </a: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/>
              <a:t>ML to differentiate organs</a:t>
            </a:r>
            <a:endParaRPr lang="en-US">
              <a:cs typeface="Arial"/>
            </a:endParaRP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Minimally invasive live updates</a:t>
            </a:r>
          </a:p>
          <a:p>
            <a:pPr marL="285750" indent="-285750">
              <a:lnSpc>
                <a:spcPct val="113999"/>
              </a:lnSpc>
              <a:buFont typeface="Arial"/>
              <a:buChar char="•"/>
            </a:pPr>
            <a:r>
              <a:rPr lang="en-US">
                <a:cs typeface="Arial"/>
              </a:rPr>
              <a:t>Patient-specific models</a:t>
            </a:r>
            <a:endParaRPr lang="de-DE">
              <a:cs typeface="Arial"/>
            </a:endParaRPr>
          </a:p>
        </p:txBody>
      </p:sp>
      <p:pic>
        <p:nvPicPr>
          <p:cNvPr id="2" name="Content Placeholder 1" descr="A skeleton of a fish&#10;&#10;AI-generated content may be incorrect.">
            <a:extLst>
              <a:ext uri="{FF2B5EF4-FFF2-40B4-BE49-F238E27FC236}">
                <a16:creationId xmlns:a16="http://schemas.microsoft.com/office/drawing/2014/main" id="{BE2F7476-081C-77FE-877E-EC0203A5BD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4647179" y="1601142"/>
            <a:ext cx="4180910" cy="167349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CB78D7C-B2B6-D99B-4AC2-1C51D7AD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380810"/>
          </a:xfrm>
        </p:spPr>
        <p:txBody>
          <a:bodyPr/>
          <a:lstStyle/>
          <a:p>
            <a:r>
              <a:rPr lang="de-DE"/>
              <a:t>Related Work: Cinematic Rendering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55B147-BB70-F78E-5540-E7F798872F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CAE75DD-1A46-3F60-7D0A-62D5329BD850}"/>
              </a:ext>
            </a:extLst>
          </p:cNvPr>
          <p:cNvSpPr txBox="1">
            <a:spLocks/>
          </p:cNvSpPr>
          <p:nvPr/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sz="800" dirty="0" err="1">
                <a:latin typeface="Arial"/>
                <a:cs typeface="Arial"/>
              </a:rPr>
              <a:t>Comaniciu</a:t>
            </a:r>
            <a:r>
              <a:rPr lang="de-DE" sz="800" dirty="0">
                <a:latin typeface="Arial"/>
                <a:cs typeface="Arial"/>
              </a:rPr>
              <a:t>, D., Engel, K., </a:t>
            </a:r>
            <a:r>
              <a:rPr lang="de-DE" sz="800" dirty="0" err="1">
                <a:latin typeface="Arial"/>
                <a:cs typeface="Arial"/>
              </a:rPr>
              <a:t>Georgescu</a:t>
            </a:r>
            <a:r>
              <a:rPr lang="de-DE" sz="800" dirty="0">
                <a:latin typeface="Arial"/>
                <a:cs typeface="Arial"/>
              </a:rPr>
              <a:t>, B., &amp; </a:t>
            </a:r>
            <a:r>
              <a:rPr lang="de-DE" sz="800" dirty="0" err="1">
                <a:latin typeface="Arial"/>
                <a:cs typeface="Arial"/>
              </a:rPr>
              <a:t>Mansi</a:t>
            </a:r>
            <a:r>
              <a:rPr lang="de-DE" sz="800" dirty="0">
                <a:latin typeface="Arial"/>
                <a:cs typeface="Arial"/>
              </a:rPr>
              <a:t>, T. (2016). Shaping </a:t>
            </a:r>
            <a:r>
              <a:rPr lang="de-DE" sz="800" dirty="0" err="1">
                <a:latin typeface="Arial"/>
                <a:cs typeface="Arial"/>
              </a:rPr>
              <a:t>the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future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through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innovations</a:t>
            </a:r>
            <a:r>
              <a:rPr lang="de-DE" sz="800" dirty="0">
                <a:latin typeface="Arial"/>
                <a:cs typeface="Arial"/>
              </a:rPr>
              <a:t>: </a:t>
            </a:r>
            <a:r>
              <a:rPr lang="de-DE" sz="800" dirty="0" err="1">
                <a:latin typeface="Arial"/>
                <a:cs typeface="Arial"/>
              </a:rPr>
              <a:t>From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medical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imaging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to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precision</a:t>
            </a:r>
            <a:r>
              <a:rPr lang="de-DE" sz="800" dirty="0">
                <a:latin typeface="Arial"/>
                <a:cs typeface="Arial"/>
              </a:rPr>
              <a:t> </a:t>
            </a:r>
            <a:r>
              <a:rPr lang="de-DE" sz="800" dirty="0" err="1">
                <a:latin typeface="Arial"/>
                <a:cs typeface="Arial"/>
              </a:rPr>
              <a:t>medicine</a:t>
            </a:r>
            <a:r>
              <a:rPr lang="de-DE" sz="800" dirty="0">
                <a:latin typeface="Arial"/>
                <a:cs typeface="Arial"/>
              </a:rPr>
              <a:t>. </a:t>
            </a:r>
            <a:r>
              <a:rPr lang="de-DE" sz="800" i="1" dirty="0">
                <a:latin typeface="Arial"/>
                <a:cs typeface="Arial"/>
              </a:rPr>
              <a:t>Medical Image Analysis</a:t>
            </a:r>
            <a:r>
              <a:rPr lang="de-DE" sz="800" dirty="0">
                <a:latin typeface="Arial"/>
                <a:cs typeface="Arial"/>
              </a:rPr>
              <a:t>, </a:t>
            </a:r>
            <a:r>
              <a:rPr lang="de-DE" sz="800" i="1" dirty="0">
                <a:latin typeface="Arial"/>
                <a:cs typeface="Arial"/>
              </a:rPr>
              <a:t>33</a:t>
            </a:r>
            <a:r>
              <a:rPr lang="de-DE" sz="800" dirty="0">
                <a:latin typeface="Arial"/>
                <a:cs typeface="Arial"/>
              </a:rPr>
              <a:t>, 19–26. https://doi.org/10.1016/j.media.2016.06.016</a:t>
            </a:r>
            <a:endParaRPr lang="de-DE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2789659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1E03A00F-5A34-475F-BA84-E2EBED434790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008B5212-AD15-4DA8-AB6C-182350FFA4EA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CFAC8027-78A3-4001-93FE-AE371D2D92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2111_Praesentationsvorlage_16-9-HEX</Template>
  <TotalTime>0</TotalTime>
  <Words>1093</Words>
  <Application>Microsoft Office PowerPoint</Application>
  <PresentationFormat>On-screen Show (16:9)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Titel 1</vt:lpstr>
      <vt:lpstr>Titel 2</vt:lpstr>
      <vt:lpstr>Titel 3</vt:lpstr>
      <vt:lpstr>Inhalt</vt:lpstr>
      <vt:lpstr>Bachelor Thesis Kickoff:</vt:lpstr>
      <vt:lpstr>Table of Contents</vt:lpstr>
      <vt:lpstr>History</vt:lpstr>
      <vt:lpstr>History</vt:lpstr>
      <vt:lpstr>Goal</vt:lpstr>
      <vt:lpstr>Related Work: VolRen </vt:lpstr>
      <vt:lpstr>Related Work: Volumetric Path Tracing in Unity</vt:lpstr>
      <vt:lpstr>Related Work: UnityVolumeRendering</vt:lpstr>
      <vt:lpstr>Related Work: Cinematic Rendering</vt:lpstr>
      <vt:lpstr>Related Work: Exposure Render </vt:lpstr>
      <vt:lpstr>Related Work: Transfer Functions</vt:lpstr>
      <vt:lpstr>Approach </vt:lpstr>
      <vt:lpstr>Time Plan</vt:lpstr>
      <vt:lpstr>Questions?</vt:lpstr>
      <vt:lpstr>Thank you for listening!</vt:lpstr>
    </vt:vector>
  </TitlesOfParts>
  <Company>TUM ZIT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Roth, Daniel</dc:creator>
  <cp:lastModifiedBy>Luisa Theelke</cp:lastModifiedBy>
  <cp:revision>616</cp:revision>
  <cp:lastPrinted>2015-07-30T14:04:45Z</cp:lastPrinted>
  <dcterms:created xsi:type="dcterms:W3CDTF">2024-01-15T09:40:05Z</dcterms:created>
  <dcterms:modified xsi:type="dcterms:W3CDTF">2025-06-14T16:48:09Z</dcterms:modified>
</cp:coreProperties>
</file>