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6" r:id="rId2"/>
    <p:sldId id="258" r:id="rId3"/>
    <p:sldId id="259" r:id="rId4"/>
    <p:sldId id="289" r:id="rId5"/>
    <p:sldId id="290" r:id="rId6"/>
    <p:sldId id="328" r:id="rId7"/>
    <p:sldId id="294" r:id="rId8"/>
    <p:sldId id="296" r:id="rId9"/>
    <p:sldId id="297" r:id="rId10"/>
    <p:sldId id="298" r:id="rId11"/>
    <p:sldId id="295" r:id="rId12"/>
    <p:sldId id="299" r:id="rId13"/>
    <p:sldId id="327" r:id="rId14"/>
    <p:sldId id="300" r:id="rId15"/>
    <p:sldId id="292" r:id="rId16"/>
    <p:sldId id="265" r:id="rId17"/>
    <p:sldId id="302" r:id="rId18"/>
    <p:sldId id="322" r:id="rId19"/>
    <p:sldId id="329" r:id="rId20"/>
    <p:sldId id="303" r:id="rId21"/>
    <p:sldId id="304" r:id="rId22"/>
    <p:sldId id="288" r:id="rId23"/>
    <p:sldId id="306" r:id="rId24"/>
    <p:sldId id="307" r:id="rId25"/>
    <p:sldId id="308" r:id="rId26"/>
    <p:sldId id="309" r:id="rId27"/>
    <p:sldId id="314" r:id="rId28"/>
    <p:sldId id="312" r:id="rId29"/>
    <p:sldId id="270" r:id="rId30"/>
    <p:sldId id="271" r:id="rId31"/>
    <p:sldId id="317" r:id="rId32"/>
    <p:sldId id="272" r:id="rId33"/>
    <p:sldId id="273" r:id="rId34"/>
    <p:sldId id="330" r:id="rId35"/>
    <p:sldId id="274" r:id="rId36"/>
    <p:sldId id="275" r:id="rId37"/>
    <p:sldId id="276" r:id="rId38"/>
    <p:sldId id="316" r:id="rId39"/>
    <p:sldId id="277" r:id="rId40"/>
    <p:sldId id="278" r:id="rId41"/>
    <p:sldId id="279" r:id="rId42"/>
    <p:sldId id="323" r:id="rId43"/>
    <p:sldId id="319" r:id="rId44"/>
    <p:sldId id="32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074895-35EB-3D34-822E-8901FFE705F3}" v="220" dt="2025-11-17T13:07:19.320"/>
    <p1510:client id="{A84A79D1-7081-8CA7-F9FD-C6E63C41BD8D}" v="3" dt="2025-11-18T12:13:31.234"/>
    <p1510:client id="{EA05F28F-DA94-6BD0-2D5A-CAE2F240F687}" v="628" dt="2025-11-16T16:29:42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82900-AA56-417D-A6AC-D65591FC2E1A}" type="datetimeFigureOut">
              <a:t>11/18/2025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BDA09-E09F-4CA8-B817-D7E660236F8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81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t">
  <p:cSld name="Star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2"/>
          <p:cNvSpPr txBox="1">
            <a:spLocks noGrp="1"/>
          </p:cNvSpPr>
          <p:nvPr>
            <p:ph type="title"/>
          </p:nvPr>
        </p:nvSpPr>
        <p:spPr>
          <a:xfrm>
            <a:off x="425454" y="1296000"/>
            <a:ext cx="11345332" cy="50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667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Google Shape;18;p22"/>
          <p:cNvSpPr txBox="1">
            <a:spLocks noGrp="1"/>
          </p:cNvSpPr>
          <p:nvPr>
            <p:ph type="body" idx="1"/>
          </p:nvPr>
        </p:nvSpPr>
        <p:spPr>
          <a:xfrm>
            <a:off x="425451" y="1978720"/>
            <a:ext cx="11345332" cy="1274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304792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−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−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−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22"/>
          <p:cNvSpPr/>
          <p:nvPr/>
        </p:nvSpPr>
        <p:spPr>
          <a:xfrm>
            <a:off x="11130180" y="6408271"/>
            <a:ext cx="766981" cy="3585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6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22"/>
          <p:cNvSpPr txBox="1">
            <a:spLocks noGrp="1"/>
          </p:cNvSpPr>
          <p:nvPr>
            <p:ph type="sldNum" idx="12"/>
          </p:nvPr>
        </p:nvSpPr>
        <p:spPr>
          <a:xfrm>
            <a:off x="9033245" y="6473314"/>
            <a:ext cx="273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ftr" idx="11"/>
          </p:nvPr>
        </p:nvSpPr>
        <p:spPr>
          <a:xfrm>
            <a:off x="414883" y="6473314"/>
            <a:ext cx="86190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852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Pjbomb2/TrueTrace-Unity-Pathtracer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3.png"/><Relationship Id="rId4" Type="http://schemas.openxmlformats.org/officeDocument/2006/relationships/image" Target="../media/image22.png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3.png"/><Relationship Id="rId7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978-1-4842-7185-8_43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mlavik1/UnityVolumeRendering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>
                <a:ea typeface="+mj-lt"/>
                <a:cs typeface="+mj-lt"/>
              </a:rPr>
              <a:t>Volumetric Path Tracing inside the Unity Game Engine Extended</a:t>
            </a:r>
            <a:endParaRPr lang="en-US" sz="4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Lucas Denhof</a:t>
            </a:r>
          </a:p>
        </p:txBody>
      </p:sp>
      <p:pic>
        <p:nvPicPr>
          <p:cNvPr id="7" name="Picture 6" descr="A close up of a sign&#10;&#10;AI-generated content may be incorrect.">
            <a:extLst>
              <a:ext uri="{FF2B5EF4-FFF2-40B4-BE49-F238E27FC236}">
                <a16:creationId xmlns:a16="http://schemas.microsoft.com/office/drawing/2014/main" id="{74AD16EE-B2F8-4F2D-6324-8CC8FF167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8" name="Picture 7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89432650-4208-9D49-E5A8-CFE5A33C6C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912BAFA9-CD54-5B3C-94D8-6A8C4C0CD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087B9-0C07-931F-2634-E80FC0739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4032E-D7A5-F3C0-88E8-4FB1635F6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Related 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1CB04-79CB-5018-B367-5B4C67BB0A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sz="2700">
                <a:ea typeface="+mn-lt"/>
                <a:cs typeface="+mn-lt"/>
              </a:rPr>
              <a:t>Ljung et al. state-of-the-art transfer functions</a:t>
            </a:r>
          </a:p>
          <a:p>
            <a:r>
              <a:rPr lang="en-US" sz="2700">
                <a:ea typeface="+mn-lt"/>
                <a:cs typeface="+mn-lt"/>
              </a:rPr>
              <a:t>Map density to color and opacity</a:t>
            </a:r>
          </a:p>
          <a:p>
            <a:r>
              <a:rPr lang="en-US" sz="2700">
                <a:ea typeface="+mn-lt"/>
                <a:cs typeface="+mn-lt"/>
              </a:rPr>
              <a:t>Reports on 1D, 2D, and higher transfer functions</a:t>
            </a:r>
          </a:p>
          <a:p>
            <a:r>
              <a:rPr lang="en-US">
                <a:ea typeface="+mn-lt"/>
                <a:cs typeface="+mn-lt"/>
              </a:rPr>
              <a:t>Rendering in HDR</a:t>
            </a:r>
          </a:p>
          <a:p>
            <a:r>
              <a:rPr lang="en-US">
                <a:ea typeface="+mn-lt"/>
                <a:cs typeface="+mn-lt"/>
              </a:rPr>
              <a:t>Animating the data</a:t>
            </a:r>
          </a:p>
          <a:p>
            <a:r>
              <a:rPr lang="en-US">
                <a:ea typeface="+mn-lt"/>
                <a:cs typeface="+mn-lt"/>
              </a:rPr>
              <a:t>Generating transfer functions automatically</a:t>
            </a:r>
          </a:p>
          <a:p>
            <a:endParaRPr lang="en-US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Cinematic Renderer by Comaniciu et al.</a:t>
            </a:r>
          </a:p>
          <a:p>
            <a:r>
              <a:rPr lang="en-US">
                <a:ea typeface="+mn-lt"/>
                <a:cs typeface="+mn-lt"/>
              </a:rPr>
              <a:t>Monte Carlo path tracing</a:t>
            </a:r>
          </a:p>
          <a:p>
            <a:r>
              <a:rPr lang="en-US">
                <a:ea typeface="+mn-lt"/>
                <a:cs typeface="+mn-lt"/>
              </a:rPr>
              <a:t>AI in medical imaging</a:t>
            </a:r>
          </a:p>
          <a:p>
            <a:r>
              <a:rPr lang="en-US">
                <a:ea typeface="+mn-lt"/>
                <a:cs typeface="+mn-lt"/>
              </a:rPr>
              <a:t>Minimally invasive scanning</a:t>
            </a:r>
            <a:endParaRPr lang="en-US" sz="2000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C622864D-12C0-731A-0A8B-91279C85F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90C6CD9F-2F6A-66B5-699D-410FF2353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377365F3-1C70-280E-4081-A19209629E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4" name="Picture 3" descr="A close-up of teeth&#10;&#10;AI-generated content may be incorrect.">
            <a:extLst>
              <a:ext uri="{FF2B5EF4-FFF2-40B4-BE49-F238E27FC236}">
                <a16:creationId xmlns:a16="http://schemas.microsoft.com/office/drawing/2014/main" id="{36505D23-86F2-F89E-A73F-0B215030EE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3186" y="2147089"/>
            <a:ext cx="3550797" cy="2961410"/>
          </a:xfrm>
          <a:prstGeom prst="rect">
            <a:avLst/>
          </a:prstGeom>
          <a:ln>
            <a:noFill/>
          </a:ln>
        </p:spPr>
      </p:pic>
      <p:sp>
        <p:nvSpPr>
          <p:cNvPr id="8" name="Google Shape;99;p2">
            <a:extLst>
              <a:ext uri="{FF2B5EF4-FFF2-40B4-BE49-F238E27FC236}">
                <a16:creationId xmlns:a16="http://schemas.microsoft.com/office/drawing/2014/main" id="{D8C83B18-2B89-2499-4C3C-2173207E5225}"/>
              </a:ext>
            </a:extLst>
          </p:cNvPr>
          <p:cNvSpPr txBox="1">
            <a:spLocks noGrp="1"/>
          </p:cNvSpPr>
          <p:nvPr/>
        </p:nvSpPr>
        <p:spPr>
          <a:xfrm>
            <a:off x="292230" y="6483109"/>
            <a:ext cx="845854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>
                <a:solidFill>
                  <a:schemeClr val="tx1"/>
                </a:solidFill>
              </a:rPr>
              <a:t>[7] P. </a:t>
            </a:r>
            <a:r>
              <a:rPr lang="de-DE" err="1">
                <a:solidFill>
                  <a:schemeClr val="tx1"/>
                </a:solidFill>
              </a:rPr>
              <a:t>Ljung</a:t>
            </a:r>
            <a:r>
              <a:rPr lang="de-DE">
                <a:solidFill>
                  <a:schemeClr val="tx1"/>
                </a:solidFill>
              </a:rPr>
              <a:t>, J. Krüger, E. </a:t>
            </a:r>
            <a:r>
              <a:rPr lang="de-DE" err="1">
                <a:solidFill>
                  <a:schemeClr val="tx1"/>
                </a:solidFill>
              </a:rPr>
              <a:t>Groller</a:t>
            </a:r>
            <a:r>
              <a:rPr lang="de-DE">
                <a:solidFill>
                  <a:schemeClr val="tx1"/>
                </a:solidFill>
              </a:rPr>
              <a:t>, M. Hadwiger, C. D. Hansen, and A. </a:t>
            </a:r>
            <a:r>
              <a:rPr lang="de-DE" err="1">
                <a:solidFill>
                  <a:schemeClr val="tx1"/>
                </a:solidFill>
              </a:rPr>
              <a:t>Ynnerman</a:t>
            </a:r>
            <a:r>
              <a:rPr lang="de-DE">
                <a:solidFill>
                  <a:schemeClr val="tx1"/>
                </a:solidFill>
              </a:rPr>
              <a:t>, “State </a:t>
            </a:r>
            <a:r>
              <a:rPr lang="de-DE" err="1">
                <a:solidFill>
                  <a:schemeClr val="tx1"/>
                </a:solidFill>
              </a:rPr>
              <a:t>of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the</a:t>
            </a:r>
            <a:r>
              <a:rPr lang="de-DE">
                <a:solidFill>
                  <a:schemeClr val="tx1"/>
                </a:solidFill>
              </a:rPr>
              <a:t> Art in Transfer </a:t>
            </a:r>
            <a:r>
              <a:rPr lang="de-DE" err="1">
                <a:solidFill>
                  <a:schemeClr val="tx1"/>
                </a:solidFill>
              </a:rPr>
              <a:t>Functions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for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Direct</a:t>
            </a:r>
            <a:r>
              <a:rPr lang="de-DE">
                <a:solidFill>
                  <a:schemeClr val="tx1"/>
                </a:solidFill>
              </a:rPr>
              <a:t> Volume Rendering,” Computer Graphics Forum, vol. 35, </a:t>
            </a:r>
            <a:r>
              <a:rPr lang="de-DE" err="1">
                <a:solidFill>
                  <a:schemeClr val="tx1"/>
                </a:solidFill>
              </a:rPr>
              <a:t>no</a:t>
            </a:r>
            <a:r>
              <a:rPr lang="de-DE">
                <a:solidFill>
                  <a:schemeClr val="tx1"/>
                </a:solidFill>
              </a:rPr>
              <a:t>. 3, pp. 669–691, June 2016, </a:t>
            </a:r>
            <a:r>
              <a:rPr lang="de-DE" err="1">
                <a:solidFill>
                  <a:schemeClr val="tx1"/>
                </a:solidFill>
              </a:rPr>
              <a:t>doi</a:t>
            </a:r>
            <a:r>
              <a:rPr lang="de-DE">
                <a:solidFill>
                  <a:schemeClr val="tx1"/>
                </a:solidFill>
              </a:rPr>
              <a:t>: 10.1111/cgf.12934.</a:t>
            </a:r>
          </a:p>
          <a:p>
            <a:r>
              <a:rPr lang="de-DE">
                <a:solidFill>
                  <a:schemeClr val="tx1"/>
                </a:solidFill>
              </a:rPr>
              <a:t>[1] D. </a:t>
            </a:r>
            <a:r>
              <a:rPr lang="de-DE" err="1">
                <a:solidFill>
                  <a:schemeClr val="tx1"/>
                </a:solidFill>
              </a:rPr>
              <a:t>Comaniciu</a:t>
            </a:r>
            <a:r>
              <a:rPr lang="de-DE">
                <a:solidFill>
                  <a:schemeClr val="tx1"/>
                </a:solidFill>
              </a:rPr>
              <a:t>, K. Engel, B. </a:t>
            </a:r>
            <a:r>
              <a:rPr lang="de-DE" err="1">
                <a:solidFill>
                  <a:schemeClr val="tx1"/>
                </a:solidFill>
              </a:rPr>
              <a:t>Georgescu</a:t>
            </a:r>
            <a:r>
              <a:rPr lang="de-DE">
                <a:solidFill>
                  <a:schemeClr val="tx1"/>
                </a:solidFill>
              </a:rPr>
              <a:t>, and T. </a:t>
            </a:r>
            <a:r>
              <a:rPr lang="de-DE" err="1">
                <a:solidFill>
                  <a:schemeClr val="tx1"/>
                </a:solidFill>
              </a:rPr>
              <a:t>Mansi</a:t>
            </a:r>
            <a:r>
              <a:rPr lang="de-DE">
                <a:solidFill>
                  <a:schemeClr val="tx1"/>
                </a:solidFill>
              </a:rPr>
              <a:t>, “Shaping </a:t>
            </a:r>
            <a:r>
              <a:rPr lang="de-DE" err="1">
                <a:solidFill>
                  <a:schemeClr val="tx1"/>
                </a:solidFill>
              </a:rPr>
              <a:t>the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future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through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innovations</a:t>
            </a:r>
            <a:r>
              <a:rPr lang="de-DE">
                <a:solidFill>
                  <a:schemeClr val="tx1"/>
                </a:solidFill>
              </a:rPr>
              <a:t>: </a:t>
            </a:r>
            <a:r>
              <a:rPr lang="de-DE" err="1">
                <a:solidFill>
                  <a:schemeClr val="tx1"/>
                </a:solidFill>
              </a:rPr>
              <a:t>From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medical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imaging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to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precision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medicine</a:t>
            </a:r>
            <a:r>
              <a:rPr lang="de-DE">
                <a:solidFill>
                  <a:schemeClr val="tx1"/>
                </a:solidFill>
              </a:rPr>
              <a:t>,” Medical Image Analysis, vol. 33, pp. 19–26, </a:t>
            </a:r>
            <a:r>
              <a:rPr lang="de-DE" err="1">
                <a:solidFill>
                  <a:schemeClr val="tx1"/>
                </a:solidFill>
              </a:rPr>
              <a:t>Oct</a:t>
            </a:r>
            <a:r>
              <a:rPr lang="de-DE">
                <a:solidFill>
                  <a:schemeClr val="tx1"/>
                </a:solidFill>
              </a:rPr>
              <a:t>. 2016, </a:t>
            </a:r>
            <a:r>
              <a:rPr lang="de-DE" err="1">
                <a:solidFill>
                  <a:schemeClr val="tx1"/>
                </a:solidFill>
              </a:rPr>
              <a:t>doi</a:t>
            </a:r>
            <a:r>
              <a:rPr lang="de-DE">
                <a:solidFill>
                  <a:schemeClr val="tx1"/>
                </a:solidFill>
              </a:rPr>
              <a:t>: 10.1016/j.media.2016.06.016.</a:t>
            </a:r>
          </a:p>
          <a:p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249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55807-C1E0-6943-FEBC-E59EA87B4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5BE63-BF1F-2F7F-91D8-40491328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Related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5CCFC-25FB-235F-B63E-5EA14DEBD2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>
                <a:ea typeface="+mn-lt"/>
                <a:cs typeface="+mn-lt"/>
              </a:rPr>
              <a:t>Exposure Render by Kroes, Post, and Botha </a:t>
            </a:r>
            <a:endParaRPr lang="en-US"/>
          </a:p>
          <a:p>
            <a:r>
              <a:rPr lang="en-US">
                <a:ea typeface="+mn-lt"/>
                <a:cs typeface="+mn-lt"/>
              </a:rPr>
              <a:t>Monte Carlo ray tracing</a:t>
            </a:r>
          </a:p>
          <a:p>
            <a:r>
              <a:rPr lang="en-US">
                <a:ea typeface="+mn-lt"/>
                <a:cs typeface="+mn-lt"/>
              </a:rPr>
              <a:t>Realistic images aid depth and size perception</a:t>
            </a:r>
          </a:p>
          <a:p>
            <a:r>
              <a:rPr lang="en-US">
                <a:ea typeface="+mn-lt"/>
                <a:cs typeface="+mn-lt"/>
              </a:rPr>
              <a:t>Use noise reduction</a:t>
            </a:r>
          </a:p>
          <a:p>
            <a:endParaRPr lang="en-US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Sutherland et al. VR/AR medical imaging</a:t>
            </a:r>
          </a:p>
          <a:p>
            <a:r>
              <a:rPr lang="en-US">
                <a:ea typeface="+mn-lt"/>
                <a:cs typeface="+mn-lt"/>
              </a:rPr>
              <a:t>History of VR/AR</a:t>
            </a:r>
          </a:p>
          <a:p>
            <a:r>
              <a:rPr lang="en-US">
                <a:ea typeface="+mn-lt"/>
                <a:cs typeface="+mn-lt"/>
              </a:rPr>
              <a:t>Limitations and benefits</a:t>
            </a:r>
          </a:p>
          <a:p>
            <a:r>
              <a:rPr lang="en-US">
                <a:ea typeface="+mn-lt"/>
                <a:cs typeface="+mn-lt"/>
              </a:rPr>
              <a:t>VR/AR for therapy or surgery</a:t>
            </a:r>
          </a:p>
          <a:p>
            <a:r>
              <a:rPr lang="en-US">
                <a:ea typeface="+mn-lt"/>
                <a:cs typeface="+mn-lt"/>
              </a:rPr>
              <a:t>3D printing for surgical planning</a:t>
            </a:r>
            <a:endParaRPr lang="en-US"/>
          </a:p>
          <a:p>
            <a:endParaRPr lang="en-US">
              <a:ea typeface="+mn-lt"/>
              <a:cs typeface="+mn-lt"/>
            </a:endParaRPr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D6C999E8-56C3-B3DE-C16A-42F864BA6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D70A02E5-59B8-8BB9-62F7-16DA2CAB72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423FD8AE-7D6B-697D-3CC8-93B17C7AE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4" name="Picture 3" descr="A person pointing at a skeleton&#10;&#10;AI-generated content may be incorrect.">
            <a:extLst>
              <a:ext uri="{FF2B5EF4-FFF2-40B4-BE49-F238E27FC236}">
                <a16:creationId xmlns:a16="http://schemas.microsoft.com/office/drawing/2014/main" id="{BE4820C1-771A-03C9-B91F-6E3B095D0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8349" y="3023955"/>
            <a:ext cx="4412746" cy="2113806"/>
          </a:xfrm>
          <a:prstGeom prst="rect">
            <a:avLst/>
          </a:prstGeom>
          <a:ln>
            <a:noFill/>
          </a:ln>
        </p:spPr>
      </p:pic>
      <p:sp>
        <p:nvSpPr>
          <p:cNvPr id="8" name="Google Shape;99;p2">
            <a:extLst>
              <a:ext uri="{FF2B5EF4-FFF2-40B4-BE49-F238E27FC236}">
                <a16:creationId xmlns:a16="http://schemas.microsoft.com/office/drawing/2014/main" id="{2DE0FA5E-8898-43D8-DE1E-27F68F0632B0}"/>
              </a:ext>
            </a:extLst>
          </p:cNvPr>
          <p:cNvSpPr txBox="1">
            <a:spLocks noGrp="1"/>
          </p:cNvSpPr>
          <p:nvPr/>
        </p:nvSpPr>
        <p:spPr>
          <a:xfrm>
            <a:off x="292230" y="6483109"/>
            <a:ext cx="845854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>
                <a:solidFill>
                  <a:schemeClr val="tx1"/>
                </a:solidFill>
              </a:rPr>
              <a:t>[5] T. Kroes, F. H. Post, and C. P. Botha, “</a:t>
            </a:r>
            <a:r>
              <a:rPr lang="de-DE" err="1">
                <a:solidFill>
                  <a:schemeClr val="tx1"/>
                </a:solidFill>
              </a:rPr>
              <a:t>Exposure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Render</a:t>
            </a:r>
            <a:r>
              <a:rPr lang="de-DE">
                <a:solidFill>
                  <a:schemeClr val="tx1"/>
                </a:solidFill>
              </a:rPr>
              <a:t>: An Interactive </a:t>
            </a:r>
            <a:r>
              <a:rPr lang="de-DE" err="1">
                <a:solidFill>
                  <a:schemeClr val="tx1"/>
                </a:solidFill>
              </a:rPr>
              <a:t>Photo-Realistic</a:t>
            </a:r>
            <a:r>
              <a:rPr lang="de-DE">
                <a:solidFill>
                  <a:schemeClr val="tx1"/>
                </a:solidFill>
              </a:rPr>
              <a:t> Volume Rendering Framework,” PLoS ONE, vol. 7, </a:t>
            </a:r>
            <a:r>
              <a:rPr lang="de-DE" err="1">
                <a:solidFill>
                  <a:schemeClr val="tx1"/>
                </a:solidFill>
              </a:rPr>
              <a:t>no</a:t>
            </a:r>
            <a:r>
              <a:rPr lang="de-DE">
                <a:solidFill>
                  <a:schemeClr val="tx1"/>
                </a:solidFill>
              </a:rPr>
              <a:t>. 7, p. e38586, </a:t>
            </a:r>
            <a:r>
              <a:rPr lang="de-DE" err="1">
                <a:solidFill>
                  <a:schemeClr val="tx1"/>
                </a:solidFill>
              </a:rPr>
              <a:t>July</a:t>
            </a:r>
            <a:r>
              <a:rPr lang="de-DE">
                <a:solidFill>
                  <a:schemeClr val="tx1"/>
                </a:solidFill>
              </a:rPr>
              <a:t> 2012, </a:t>
            </a:r>
            <a:r>
              <a:rPr lang="de-DE" err="1">
                <a:solidFill>
                  <a:schemeClr val="tx1"/>
                </a:solidFill>
              </a:rPr>
              <a:t>doi</a:t>
            </a:r>
            <a:r>
              <a:rPr lang="de-DE">
                <a:solidFill>
                  <a:schemeClr val="tx1"/>
                </a:solidFill>
              </a:rPr>
              <a:t>: 10.1371/journal.pone.0038586.</a:t>
            </a:r>
            <a:endParaRPr lang="en-US">
              <a:solidFill>
                <a:schemeClr val="tx1"/>
              </a:solidFill>
            </a:endParaRPr>
          </a:p>
          <a:p>
            <a:r>
              <a:rPr lang="de-DE">
                <a:solidFill>
                  <a:schemeClr val="tx1"/>
                </a:solidFill>
              </a:rPr>
              <a:t>[9] J. Sutherland et al., “</a:t>
            </a:r>
            <a:r>
              <a:rPr lang="de-DE" err="1">
                <a:solidFill>
                  <a:schemeClr val="tx1"/>
                </a:solidFill>
              </a:rPr>
              <a:t>Applying</a:t>
            </a:r>
            <a:r>
              <a:rPr lang="de-DE">
                <a:solidFill>
                  <a:schemeClr val="tx1"/>
                </a:solidFill>
              </a:rPr>
              <a:t> Modern Virtual and </a:t>
            </a:r>
            <a:r>
              <a:rPr lang="de-DE" err="1">
                <a:solidFill>
                  <a:schemeClr val="tx1"/>
                </a:solidFill>
              </a:rPr>
              <a:t>Augmented</a:t>
            </a:r>
            <a:r>
              <a:rPr lang="de-DE">
                <a:solidFill>
                  <a:schemeClr val="tx1"/>
                </a:solidFill>
              </a:rPr>
              <a:t> Reality Technologies </a:t>
            </a:r>
            <a:r>
              <a:rPr lang="de-DE" err="1">
                <a:solidFill>
                  <a:schemeClr val="tx1"/>
                </a:solidFill>
              </a:rPr>
              <a:t>to</a:t>
            </a:r>
            <a:r>
              <a:rPr lang="de-DE">
                <a:solidFill>
                  <a:schemeClr val="tx1"/>
                </a:solidFill>
              </a:rPr>
              <a:t> Medical Images and Models,” J Digit Imaging, vol. 32, </a:t>
            </a:r>
            <a:r>
              <a:rPr lang="de-DE" err="1">
                <a:solidFill>
                  <a:schemeClr val="tx1"/>
                </a:solidFill>
              </a:rPr>
              <a:t>no</a:t>
            </a:r>
            <a:r>
              <a:rPr lang="de-DE">
                <a:solidFill>
                  <a:schemeClr val="tx1"/>
                </a:solidFill>
              </a:rPr>
              <a:t>. 1, pp. 38–53, Feb. 2019, </a:t>
            </a:r>
            <a:r>
              <a:rPr lang="de-DE" err="1">
                <a:solidFill>
                  <a:schemeClr val="tx1"/>
                </a:solidFill>
              </a:rPr>
              <a:t>doi</a:t>
            </a:r>
            <a:r>
              <a:rPr lang="de-DE">
                <a:solidFill>
                  <a:schemeClr val="tx1"/>
                </a:solidFill>
              </a:rPr>
              <a:t>: 10.1007/s10278-018-0122-7.</a:t>
            </a:r>
          </a:p>
          <a:p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872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BC226-D742-F535-EAE3-FBA355FA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FA64F-851A-072B-EB13-2E017AE3C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Related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2209B-A150-524D-8C5C-4CFF386BA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900" err="1">
                <a:ea typeface="+mn-lt"/>
                <a:cs typeface="+mn-lt"/>
              </a:rPr>
              <a:t>TrueTrace</a:t>
            </a:r>
            <a:r>
              <a:rPr lang="en-US" sz="2900">
                <a:ea typeface="+mn-lt"/>
                <a:cs typeface="+mn-lt"/>
              </a:rPr>
              <a:t> by Payton</a:t>
            </a:r>
            <a:endParaRPr lang="en-US">
              <a:ea typeface="+mn-lt"/>
              <a:cs typeface="+mn-lt"/>
            </a:endParaRPr>
          </a:p>
          <a:p>
            <a:r>
              <a:rPr lang="en-US" sz="2900">
                <a:ea typeface="+mn-lt"/>
                <a:cs typeface="+mn-lt"/>
              </a:rPr>
              <a:t>Path tracing </a:t>
            </a:r>
            <a:r>
              <a:rPr lang="en-US">
                <a:ea typeface="+mn-lt"/>
                <a:cs typeface="+mn-lt"/>
              </a:rPr>
              <a:t> in Unity</a:t>
            </a:r>
          </a:p>
          <a:p>
            <a:r>
              <a:rPr lang="en-US">
                <a:ea typeface="+mn-lt"/>
                <a:cs typeface="+mn-lt"/>
              </a:rPr>
              <a:t>Even low-end devices</a:t>
            </a:r>
          </a:p>
          <a:p>
            <a:r>
              <a:rPr lang="en-US">
                <a:ea typeface="+mn-lt"/>
                <a:cs typeface="+mn-lt"/>
              </a:rPr>
              <a:t>Uses meshes, not volumes</a:t>
            </a:r>
          </a:p>
          <a:p>
            <a:endParaRPr lang="en-US">
              <a:ea typeface="+mn-lt"/>
              <a:cs typeface="+mn-lt"/>
            </a:endParaRPr>
          </a:p>
          <a:p>
            <a:r>
              <a:rPr lang="en-US" sz="2900">
                <a:ea typeface="+mn-lt"/>
                <a:cs typeface="+mn-lt"/>
              </a:rPr>
              <a:t>Hofmann et al. denoising path tracers</a:t>
            </a:r>
            <a:endParaRPr lang="en-US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Traditional denoisers fail with volumes</a:t>
            </a:r>
          </a:p>
          <a:p>
            <a:r>
              <a:rPr lang="en-US">
                <a:ea typeface="+mn-lt"/>
                <a:cs typeface="+mn-lt"/>
              </a:rPr>
              <a:t>Depth and normals not smooth</a:t>
            </a:r>
          </a:p>
          <a:p>
            <a:r>
              <a:rPr lang="en-US">
                <a:ea typeface="+mn-lt"/>
                <a:cs typeface="+mn-lt"/>
              </a:rPr>
              <a:t>Learning based method</a:t>
            </a:r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114B5A69-9C1A-7063-D889-8AE0DD176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9F22CE54-2005-0CAD-02B4-671140030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1BE71579-BBBB-251C-B4CE-34C2408EF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4" name="Picture 3" descr="A table with plates and glasses on it&#10;&#10;AI-generated content may be incorrect.">
            <a:extLst>
              <a:ext uri="{FF2B5EF4-FFF2-40B4-BE49-F238E27FC236}">
                <a16:creationId xmlns:a16="http://schemas.microsoft.com/office/drawing/2014/main" id="{85693D48-0DDA-AF47-1810-CE2A46890A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1331" y="1515341"/>
            <a:ext cx="5091544" cy="2359604"/>
          </a:xfrm>
          <a:prstGeom prst="rect">
            <a:avLst/>
          </a:prstGeom>
        </p:spPr>
      </p:pic>
      <p:sp>
        <p:nvSpPr>
          <p:cNvPr id="8" name="Google Shape;99;p2">
            <a:extLst>
              <a:ext uri="{FF2B5EF4-FFF2-40B4-BE49-F238E27FC236}">
                <a16:creationId xmlns:a16="http://schemas.microsoft.com/office/drawing/2014/main" id="{A3591667-1BDC-C6E9-107E-D487444E325A}"/>
              </a:ext>
            </a:extLst>
          </p:cNvPr>
          <p:cNvSpPr txBox="1">
            <a:spLocks noGrp="1"/>
          </p:cNvSpPr>
          <p:nvPr/>
        </p:nvSpPr>
        <p:spPr>
          <a:xfrm>
            <a:off x="292230" y="6483109"/>
            <a:ext cx="8458543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>
                <a:solidFill>
                  <a:schemeClr val="tx1"/>
                </a:solidFill>
              </a:rPr>
              <a:t>[8] Payton, Pjbomb2/</a:t>
            </a:r>
            <a:r>
              <a:rPr lang="de-DE" err="1">
                <a:solidFill>
                  <a:schemeClr val="tx1"/>
                </a:solidFill>
              </a:rPr>
              <a:t>TrueTrace</a:t>
            </a:r>
            <a:r>
              <a:rPr lang="de-DE">
                <a:solidFill>
                  <a:schemeClr val="tx1"/>
                </a:solidFill>
              </a:rPr>
              <a:t>-Unity-</a:t>
            </a:r>
            <a:r>
              <a:rPr lang="de-DE" err="1">
                <a:solidFill>
                  <a:schemeClr val="tx1"/>
                </a:solidFill>
              </a:rPr>
              <a:t>Pathtracer</a:t>
            </a:r>
            <a:r>
              <a:rPr lang="de-DE">
                <a:solidFill>
                  <a:schemeClr val="tx1"/>
                </a:solidFill>
              </a:rPr>
              <a:t>. (June 02, 2025). C#. </a:t>
            </a:r>
            <a:r>
              <a:rPr lang="de-DE" err="1">
                <a:solidFill>
                  <a:schemeClr val="tx1"/>
                </a:solidFill>
              </a:rPr>
              <a:t>Accessed</a:t>
            </a:r>
            <a:r>
              <a:rPr lang="de-DE">
                <a:solidFill>
                  <a:schemeClr val="tx1"/>
                </a:solidFill>
              </a:rPr>
              <a:t>: June 02, 2025. [Online]. </a:t>
            </a:r>
            <a:r>
              <a:rPr lang="de-DE" err="1">
                <a:solidFill>
                  <a:schemeClr val="tx1"/>
                </a:solidFill>
              </a:rPr>
              <a:t>Available</a:t>
            </a:r>
            <a:r>
              <a:rPr lang="de-DE">
                <a:solidFill>
                  <a:schemeClr val="tx1"/>
                </a:solidFill>
              </a:rPr>
              <a:t>: </a:t>
            </a:r>
            <a:r>
              <a:rPr lang="de-DE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https://github.com/Pjbomb2/TrueTrace-Unity-Pathtracer</a:t>
            </a:r>
            <a:endParaRPr lang="en-US">
              <a:solidFill>
                <a:schemeClr val="tx1"/>
              </a:solidFill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de-DE">
                <a:solidFill>
                  <a:schemeClr val="tx1"/>
                </a:solidFill>
              </a:rPr>
              <a:t>[4] N. Hofmann, J. Martschinke, K. Engel, and M. Stamminger, “Neural Denoising for Path Tracing of Medical Volumetric Data,” Proc. ACM Comput. Graph. Interact. Tech., vol. 3, no. 2, pp. 1–18, Aug. 2020, doi: 10.1145/3406181.</a:t>
            </a:r>
          </a:p>
          <a:p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845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28FB2D-A723-1B88-5779-29C9C4600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Methods</a:t>
            </a:r>
          </a:p>
        </p:txBody>
      </p:sp>
    </p:spTree>
    <p:extLst>
      <p:ext uri="{BB962C8B-B14F-4D97-AF65-F5344CB8AC3E}">
        <p14:creationId xmlns:p14="http://schemas.microsoft.com/office/powerpoint/2010/main" val="264395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955F2-944A-6DC5-1829-EC8B32E55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ABB17-7D00-9196-9EB5-8D7655B3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Volume importing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CD968-C915-5827-4032-1BD5034CF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100">
                <a:ea typeface="+mn-lt"/>
                <a:cs typeface="+mn-lt"/>
              </a:rPr>
              <a:t>Issues with </a:t>
            </a:r>
            <a:r>
              <a:rPr lang="en-US" sz="2100" err="1">
                <a:ea typeface="+mn-lt"/>
                <a:cs typeface="+mn-lt"/>
              </a:rPr>
              <a:t>SimpleITK</a:t>
            </a:r>
            <a:r>
              <a:rPr lang="en-US" sz="2100">
                <a:ea typeface="+mn-lt"/>
                <a:cs typeface="+mn-lt"/>
              </a:rPr>
              <a:t> library fixed:</a:t>
            </a:r>
          </a:p>
          <a:p>
            <a:r>
              <a:rPr lang="en-US" sz="2100">
                <a:ea typeface="+mn-lt"/>
                <a:cs typeface="+mn-lt"/>
              </a:rPr>
              <a:t>Async methods to stop freezing during I/O tasks</a:t>
            </a:r>
            <a:endParaRPr lang="en-US" sz="2100"/>
          </a:p>
          <a:p>
            <a:r>
              <a:rPr lang="en-US" sz="2100">
                <a:ea typeface="+mn-lt"/>
                <a:cs typeface="+mn-lt"/>
              </a:rPr>
              <a:t>Loading bars were added</a:t>
            </a:r>
            <a:endParaRPr lang="en-US">
              <a:ea typeface="+mn-lt"/>
              <a:cs typeface="+mn-lt"/>
            </a:endParaRPr>
          </a:p>
          <a:p>
            <a:r>
              <a:rPr lang="en-US" sz="2100">
                <a:ea typeface="+mn-lt"/>
                <a:cs typeface="+mn-lt"/>
              </a:rPr>
              <a:t>Proper error handling was added</a:t>
            </a:r>
            <a:endParaRPr lang="en-US">
              <a:ea typeface="+mn-lt"/>
              <a:cs typeface="+mn-lt"/>
            </a:endParaRPr>
          </a:p>
          <a:p>
            <a:r>
              <a:rPr lang="en-US" sz="2100">
                <a:ea typeface="+mn-lt"/>
                <a:cs typeface="+mn-lt"/>
              </a:rPr>
              <a:t>Folders at binary location created if not there</a:t>
            </a:r>
            <a:endParaRPr lang="en-US" sz="2100"/>
          </a:p>
          <a:p>
            <a:r>
              <a:rPr lang="en-US" sz="2100">
                <a:ea typeface="+mn-lt"/>
                <a:cs typeface="+mn-lt"/>
              </a:rPr>
              <a:t>Library downloading and enabling logic split</a:t>
            </a:r>
            <a:endParaRPr lang="en-US">
              <a:ea typeface="+mn-lt"/>
              <a:cs typeface="+mn-lt"/>
            </a:endParaRPr>
          </a:p>
          <a:p>
            <a:r>
              <a:rPr lang="en-US" sz="2100">
                <a:ea typeface="+mn-lt"/>
                <a:cs typeface="+mn-lt"/>
              </a:rPr>
              <a:t>Check for actual binary names</a:t>
            </a:r>
            <a:endParaRPr lang="en-US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D958490D-DE90-5CDA-704E-ACB90168A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4D344F68-E70C-7168-2A6D-D6E2DDEFD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D71E0E47-6E2D-B8F4-C425-5B77F03F6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43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F10AB-1C27-0805-F409-E1084E918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7C189-FC54-BD76-2162-411464601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Scene view and edit mode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26803-1C0E-47A5-AC89-D26EE0808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519492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/>
              <a:t>Using [</a:t>
            </a:r>
            <a:r>
              <a:rPr lang="en-US" sz="2000" err="1"/>
              <a:t>ImageEffectAllowedInSceneView</a:t>
            </a:r>
            <a:r>
              <a:rPr lang="en-US" sz="2000"/>
              <a:t>] and [</a:t>
            </a:r>
            <a:r>
              <a:rPr lang="en-US" sz="2000" err="1"/>
              <a:t>ExecuteInEditMode</a:t>
            </a:r>
            <a:r>
              <a:rPr lang="en-US" sz="2000"/>
              <a:t>] </a:t>
            </a:r>
          </a:p>
          <a:p>
            <a:r>
              <a:rPr lang="en-US" sz="2000"/>
              <a:t>Unfortunately, not plug and play</a:t>
            </a: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1800"/>
              <a:t>Can't differentiate between scene and game camera</a:t>
            </a: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1800"/>
              <a:t>Problematic because our custom render pipeline</a:t>
            </a: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1800"/>
              <a:t>Component variables don't persist in scene context</a:t>
            </a:r>
          </a:p>
          <a:p>
            <a:pPr>
              <a:buFont typeface="Courier New,monospace" panose="020B0604020202020204" pitchFamily="34" charset="0"/>
              <a:buChar char="o"/>
            </a:pPr>
            <a:r>
              <a:rPr lang="en-US" sz="2000"/>
              <a:t>Volume in one window would appear like camera of other</a:t>
            </a:r>
          </a:p>
          <a:p>
            <a:pPr>
              <a:buFont typeface="Courier New,monospace" panose="020B0604020202020204" pitchFamily="34" charset="0"/>
              <a:buChar char="o"/>
            </a:pPr>
            <a:r>
              <a:rPr lang="en-US" sz="2000"/>
              <a:t>Solved by checking if camera name is </a:t>
            </a:r>
            <a:r>
              <a:rPr lang="en-US" sz="2000" err="1"/>
              <a:t>SceneCamera</a:t>
            </a:r>
            <a:endParaRPr lang="en-US" sz="2000"/>
          </a:p>
          <a:p>
            <a:pPr>
              <a:buFont typeface="Courier New,monospace" panose="020B0604020202020204" pitchFamily="34" charset="0"/>
              <a:buChar char="o"/>
            </a:pPr>
            <a:r>
              <a:rPr lang="en-US" sz="2000"/>
              <a:t>Extra </a:t>
            </a:r>
            <a:r>
              <a:rPr lang="en-US" sz="2000" err="1"/>
              <a:t>OnValidate</a:t>
            </a:r>
            <a:r>
              <a:rPr lang="en-US" sz="2000"/>
              <a:t>() logic warns developer</a:t>
            </a:r>
          </a:p>
          <a:p>
            <a:pPr>
              <a:buFont typeface="Courier New,monospace" panose="020B0604020202020204" pitchFamily="34" charset="0"/>
              <a:buChar char="o"/>
            </a:pPr>
            <a:r>
              <a:rPr lang="en-US" sz="2000" err="1"/>
              <a:t>ScriptableObjects</a:t>
            </a:r>
            <a:r>
              <a:rPr lang="en-US" sz="2000"/>
              <a:t> persist variable changes</a:t>
            </a:r>
          </a:p>
          <a:p>
            <a:pPr>
              <a:buFont typeface="Courier New,monospace" panose="020B0604020202020204" pitchFamily="34" charset="0"/>
              <a:buChar char="o"/>
            </a:pPr>
            <a:r>
              <a:rPr lang="en-US" sz="2000"/>
              <a:t>And better than static variables</a:t>
            </a:r>
          </a:p>
          <a:p>
            <a:endParaRPr lang="en-US" sz="2000"/>
          </a:p>
        </p:txBody>
      </p:sp>
      <p:pic>
        <p:nvPicPr>
          <p:cNvPr id="6" name="Picture 5" descr="A close up of a sign&#10;&#10;AI-generated content may be incorrect.">
            <a:extLst>
              <a:ext uri="{FF2B5EF4-FFF2-40B4-BE49-F238E27FC236}">
                <a16:creationId xmlns:a16="http://schemas.microsoft.com/office/drawing/2014/main" id="{6318CD76-10E5-54CE-ED98-CD98A055D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8" name="Picture 7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492E3265-8242-4935-3746-3D109902E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0" name="Picture 9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A4BF410A-D652-A4E6-1037-39448C3F8D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7BDE720-46BE-68D4-3BB4-BD297AAA53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952" t="5487" r="28614" b="37193"/>
          <a:stretch>
            <a:fillRect/>
          </a:stretch>
        </p:blipFill>
        <p:spPr>
          <a:xfrm>
            <a:off x="7418704" y="2562644"/>
            <a:ext cx="4654573" cy="250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76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AI-generated content may be incorrect.">
            <a:extLst>
              <a:ext uri="{FF2B5EF4-FFF2-40B4-BE49-F238E27FC236}">
                <a16:creationId xmlns:a16="http://schemas.microsoft.com/office/drawing/2014/main" id="{592772F3-F776-FEBB-47C0-E0967BAB0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10" name="Picture 9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C1707173-7C07-CCEC-5FE8-E4E5DC4561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2" name="Picture 11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C61F681E-2BCE-F63D-E5B1-DA1FBD9EA3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C0CF1-7CAD-A447-9FB0-9D172D6FF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Occlusion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FB564-B0FA-E9FD-A568-A791D1C0F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10350" cy="43513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>
                <a:ea typeface="+mn-lt"/>
                <a:cs typeface="+mn-lt"/>
              </a:rPr>
              <a:t>Before, volume always placed on top of scene</a:t>
            </a:r>
          </a:p>
          <a:p>
            <a:r>
              <a:rPr lang="en-US">
                <a:ea typeface="+mn-lt"/>
                <a:cs typeface="+mn-lt"/>
              </a:rPr>
              <a:t>Now, properly covered by scene geometry</a:t>
            </a:r>
          </a:p>
          <a:p>
            <a:r>
              <a:rPr lang="en-US">
                <a:ea typeface="+mn-lt"/>
                <a:cs typeface="+mn-lt"/>
              </a:rPr>
              <a:t>Depth testing can't happen while rendering volume</a:t>
            </a:r>
          </a:p>
          <a:p>
            <a:r>
              <a:rPr lang="en-US">
                <a:ea typeface="+mn-lt"/>
                <a:cs typeface="+mn-lt"/>
              </a:rPr>
              <a:t>Because rendering can take longer than a frame</a:t>
            </a:r>
          </a:p>
          <a:p>
            <a:r>
              <a:rPr lang="en-US">
                <a:ea typeface="+mn-lt"/>
                <a:cs typeface="+mn-lt"/>
              </a:rPr>
              <a:t>So each volume outputs own depth buffer with image</a:t>
            </a:r>
            <a:endParaRPr lang="en-US"/>
          </a:p>
          <a:p>
            <a:pPr marL="0" indent="0">
              <a:buNone/>
            </a:pPr>
            <a:endParaRPr lang="en-US">
              <a:ea typeface="+mn-lt"/>
              <a:cs typeface="+mn-lt"/>
            </a:endParaRPr>
          </a:p>
          <a:p>
            <a:endParaRPr lang="en-US" sz="5100"/>
          </a:p>
        </p:txBody>
      </p:sp>
      <p:pic>
        <p:nvPicPr>
          <p:cNvPr id="5" name="Picture 4" descr="A red and black background&#10;&#10;AI-generated content may be incorrect.">
            <a:extLst>
              <a:ext uri="{FF2B5EF4-FFF2-40B4-BE49-F238E27FC236}">
                <a16:creationId xmlns:a16="http://schemas.microsoft.com/office/drawing/2014/main" id="{C2F2AA09-F9B8-D5F7-730C-238396E150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8791" y="1826449"/>
            <a:ext cx="3917133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293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54616-C509-D58B-5364-6F3D62D75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sign&#10;&#10;AI-generated content may be incorrect.">
            <a:extLst>
              <a:ext uri="{FF2B5EF4-FFF2-40B4-BE49-F238E27FC236}">
                <a16:creationId xmlns:a16="http://schemas.microsoft.com/office/drawing/2014/main" id="{80521971-7957-2CCE-0A1D-B6FAB17C7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9" name="Picture 8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F8199552-DC26-F25A-C8ED-DE2ED38EE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1" name="Picture 10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C7FC7B39-7F60-17C1-4C3D-DDA14877F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21CC97-F420-EC2A-D3FA-4D625DD25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Depth sorting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1DF1F-1F3C-C636-7BA2-ABEF31353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01691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Before, images rendered based on position in list</a:t>
            </a:r>
          </a:p>
          <a:p>
            <a:r>
              <a:rPr lang="en-US">
                <a:ea typeface="+mn-lt"/>
                <a:cs typeface="+mn-lt"/>
              </a:rPr>
              <a:t>Makes volumes render in front, when they shouldn't</a:t>
            </a:r>
          </a:p>
          <a:p>
            <a:r>
              <a:rPr lang="en-US">
                <a:ea typeface="+mn-lt"/>
                <a:cs typeface="+mn-lt"/>
              </a:rPr>
              <a:t>Done when merging with scene</a:t>
            </a:r>
            <a:endParaRPr lang="en-US"/>
          </a:p>
          <a:p>
            <a:r>
              <a:rPr lang="en-US">
                <a:ea typeface="+mn-lt"/>
                <a:cs typeface="+mn-lt"/>
              </a:rPr>
              <a:t>Using insertion sort algorithm</a:t>
            </a:r>
          </a:p>
          <a:p>
            <a:r>
              <a:rPr lang="en-US">
                <a:ea typeface="+mn-lt"/>
                <a:cs typeface="+mn-lt"/>
              </a:rPr>
              <a:t>Because we don't expect many volumes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5CBD905-D399-FF2F-DC2A-EFA068962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8751" y="412"/>
            <a:ext cx="4052518" cy="3421367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65E6A33-00C0-7A51-6024-D890E13F5E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6565" y="3427351"/>
            <a:ext cx="405676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50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F6C107-5278-1E32-E360-61659152E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7F61129-117E-6622-BD65-FC4FCA716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159834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54E701-CEAC-437B-587D-DFF761072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933" y="995318"/>
            <a:ext cx="9872134" cy="1193968"/>
          </a:xfrm>
          <a:solidFill>
            <a:srgbClr val="FFFFFF"/>
          </a:solidFill>
          <a:ln w="38100">
            <a:solidFill>
              <a:srgbClr val="7F7F7F"/>
            </a:solidFill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3F3F3F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3B04D-71A1-0CA3-E7DA-AA394D21A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6915" y="2888250"/>
            <a:ext cx="4297351" cy="29597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strike="sngStrike"/>
              <a:t>Introduction</a:t>
            </a:r>
          </a:p>
          <a:p>
            <a:r>
              <a:rPr lang="en-US" sz="2000" strike="sngStrike"/>
              <a:t>Goals</a:t>
            </a:r>
          </a:p>
          <a:p>
            <a:r>
              <a:rPr lang="en-US" sz="2000" strike="sngStrike"/>
              <a:t>Related Work</a:t>
            </a:r>
          </a:p>
          <a:p>
            <a:r>
              <a:rPr lang="en-US" sz="2000" strike="sngStrike"/>
              <a:t>Methods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280B0C7-975D-0982-2C6E-98AF656BC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2888250"/>
            <a:ext cx="0" cy="2769135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516EB7D-A2DE-7A41-EECA-4A7AB058BD11}"/>
              </a:ext>
            </a:extLst>
          </p:cNvPr>
          <p:cNvSpPr txBox="1">
            <a:spLocks/>
          </p:cNvSpPr>
          <p:nvPr/>
        </p:nvSpPr>
        <p:spPr>
          <a:xfrm>
            <a:off x="6417731" y="2888250"/>
            <a:ext cx="4292594" cy="29597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Results</a:t>
            </a:r>
          </a:p>
          <a:p>
            <a:r>
              <a:rPr lang="en-US" sz="2000"/>
              <a:t>Summary</a:t>
            </a:r>
          </a:p>
          <a:p>
            <a:r>
              <a:rPr lang="en-US" sz="2000"/>
              <a:t>Future Work</a:t>
            </a:r>
          </a:p>
          <a:p>
            <a:r>
              <a:rPr lang="en-US" sz="200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193713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4C3B9-74B2-2C3E-E3B1-5D37C2056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D0EC571-855C-5CED-CF18-FADFBD1503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02457BD-0EF0-C720-1277-7BD0BF78C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ED349B-2E76-1C8E-C02C-7D22F45D5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1607363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E214AA7-F028-4A0D-8698-61AEC754D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159834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72F7B0-F612-46D7-2CD9-FA9B2FB28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933" y="995318"/>
            <a:ext cx="9872134" cy="1193968"/>
          </a:xfrm>
          <a:solidFill>
            <a:srgbClr val="FFFFFF"/>
          </a:solidFill>
          <a:ln w="38100">
            <a:solidFill>
              <a:srgbClr val="7F7F7F"/>
            </a:solidFill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3F3F3F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250A6-D407-3F3A-45A7-3BB0F7BCF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6915" y="2888250"/>
            <a:ext cx="4297351" cy="29597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/>
              <a:t>Introduction</a:t>
            </a:r>
          </a:p>
          <a:p>
            <a:r>
              <a:rPr lang="en-US" sz="2000"/>
              <a:t>Goals</a:t>
            </a:r>
          </a:p>
          <a:p>
            <a:r>
              <a:rPr lang="en-US" sz="2000"/>
              <a:t>Related Work</a:t>
            </a:r>
          </a:p>
          <a:p>
            <a:r>
              <a:rPr lang="en-US" sz="2000"/>
              <a:t>Methods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206FDC-2777-4D7F-AF9C-73413DA66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2888250"/>
            <a:ext cx="0" cy="2769135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BB3A014-9EA1-C9D4-6486-EE8ADC465071}"/>
              </a:ext>
            </a:extLst>
          </p:cNvPr>
          <p:cNvSpPr txBox="1">
            <a:spLocks/>
          </p:cNvSpPr>
          <p:nvPr/>
        </p:nvSpPr>
        <p:spPr>
          <a:xfrm>
            <a:off x="6417731" y="2888250"/>
            <a:ext cx="4292594" cy="29597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Results</a:t>
            </a:r>
          </a:p>
          <a:p>
            <a:r>
              <a:rPr lang="en-US" sz="2000"/>
              <a:t>Summary</a:t>
            </a:r>
          </a:p>
          <a:p>
            <a:r>
              <a:rPr lang="en-US" sz="2000"/>
              <a:t>Future Work</a:t>
            </a:r>
          </a:p>
          <a:p>
            <a:r>
              <a:rPr lang="en-US" sz="200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730821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363B78-AF7E-BD19-C9D1-B6B64354E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2C63567-9A18-430B-817B-152D609F5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4AFC61-D929-DBC7-A894-5A674A870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955" y="543070"/>
            <a:ext cx="4785837" cy="1681825"/>
          </a:xfrm>
        </p:spPr>
        <p:txBody>
          <a:bodyPr>
            <a:normAutofit/>
          </a:bodyPr>
          <a:lstStyle/>
          <a:p>
            <a:r>
              <a:rPr lang="en-US" sz="4000">
                <a:ea typeface="+mj-lt"/>
                <a:cs typeface="+mj-lt"/>
              </a:rPr>
              <a:t>Image quality</a:t>
            </a:r>
            <a:endParaRPr lang="en-US" sz="4000"/>
          </a:p>
        </p:txBody>
      </p:sp>
      <p:pic>
        <p:nvPicPr>
          <p:cNvPr id="6" name="Picture 5" descr="A screenshot of a computer generated image&#10;&#10;AI-generated content may be incorrect.">
            <a:extLst>
              <a:ext uri="{FF2B5EF4-FFF2-40B4-BE49-F238E27FC236}">
                <a16:creationId xmlns:a16="http://schemas.microsoft.com/office/drawing/2014/main" id="{A05F072D-3589-5A8D-972A-C4BDBD4141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429" b="15429"/>
          <a:stretch>
            <a:fillRect/>
          </a:stretch>
        </p:blipFill>
        <p:spPr>
          <a:xfrm>
            <a:off x="-3" y="170174"/>
            <a:ext cx="3013876" cy="2054723"/>
          </a:xfrm>
          <a:prstGeom prst="rect">
            <a:avLst/>
          </a:prstGeom>
        </p:spPr>
      </p:pic>
      <p:pic>
        <p:nvPicPr>
          <p:cNvPr id="8" name="Picture 7" descr="A screenshot of a computer generated skull&#10;&#10;AI-generated content may be incorrect.">
            <a:extLst>
              <a:ext uri="{FF2B5EF4-FFF2-40B4-BE49-F238E27FC236}">
                <a16:creationId xmlns:a16="http://schemas.microsoft.com/office/drawing/2014/main" id="{817C8D2E-68CB-CACE-CC6D-42F094D7C1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255" b="15255"/>
          <a:stretch>
            <a:fillRect/>
          </a:stretch>
        </p:blipFill>
        <p:spPr>
          <a:xfrm>
            <a:off x="3190841" y="170174"/>
            <a:ext cx="2998757" cy="2054723"/>
          </a:xfrm>
          <a:prstGeom prst="rect">
            <a:avLst/>
          </a:prstGeom>
        </p:spPr>
      </p:pic>
      <p:pic>
        <p:nvPicPr>
          <p:cNvPr id="7" name="Picture 6" descr="A screenshot of a computer generated image&#10;&#10;AI-generated content may be incorrect.">
            <a:extLst>
              <a:ext uri="{FF2B5EF4-FFF2-40B4-BE49-F238E27FC236}">
                <a16:creationId xmlns:a16="http://schemas.microsoft.com/office/drawing/2014/main" id="{A4CCD301-89CF-AA81-92F5-EB8C16CF418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325" b="15325"/>
          <a:stretch>
            <a:fillRect/>
          </a:stretch>
        </p:blipFill>
        <p:spPr>
          <a:xfrm>
            <a:off x="20" y="2396614"/>
            <a:ext cx="3013855" cy="2060899"/>
          </a:xfrm>
          <a:prstGeom prst="rect">
            <a:avLst/>
          </a:prstGeom>
        </p:spPr>
      </p:pic>
      <p:pic>
        <p:nvPicPr>
          <p:cNvPr id="9" name="Picture 8" descr="A screenshot of a computer generated image&#10;&#10;AI-generated content may be incorrect.">
            <a:extLst>
              <a:ext uri="{FF2B5EF4-FFF2-40B4-BE49-F238E27FC236}">
                <a16:creationId xmlns:a16="http://schemas.microsoft.com/office/drawing/2014/main" id="{AD8882AF-1A9A-859B-4E96-587389FA09B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151" b="15151"/>
          <a:stretch>
            <a:fillRect/>
          </a:stretch>
        </p:blipFill>
        <p:spPr>
          <a:xfrm>
            <a:off x="3190842" y="2396614"/>
            <a:ext cx="2998756" cy="2060899"/>
          </a:xfrm>
          <a:prstGeom prst="rect">
            <a:avLst/>
          </a:prstGeom>
        </p:spPr>
      </p:pic>
      <p:pic>
        <p:nvPicPr>
          <p:cNvPr id="4" name="Picture 3" descr="A screenshot of a computer generated image&#10;&#10;AI-generated content may be incorrect.">
            <a:extLst>
              <a:ext uri="{FF2B5EF4-FFF2-40B4-BE49-F238E27FC236}">
                <a16:creationId xmlns:a16="http://schemas.microsoft.com/office/drawing/2014/main" id="{0A2F6DC2-266F-4DE5-2243-8E041FA74C9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29" t="17038" r="-1337" b="13752"/>
          <a:stretch>
            <a:fillRect/>
          </a:stretch>
        </p:blipFill>
        <p:spPr>
          <a:xfrm>
            <a:off x="-1" y="4629235"/>
            <a:ext cx="3035201" cy="2056728"/>
          </a:xfrm>
          <a:prstGeom prst="rect">
            <a:avLst/>
          </a:prstGeom>
        </p:spPr>
      </p:pic>
      <p:pic>
        <p:nvPicPr>
          <p:cNvPr id="5" name="Picture 4" descr="A screenshot of a computer generated image&#10;&#10;AI-generated content may be incorrect.">
            <a:extLst>
              <a:ext uri="{FF2B5EF4-FFF2-40B4-BE49-F238E27FC236}">
                <a16:creationId xmlns:a16="http://schemas.microsoft.com/office/drawing/2014/main" id="{0E4C403F-20B6-A28C-6FAA-E880BEE670A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1580" t="16667" r="948" b="13782"/>
          <a:stretch>
            <a:fillRect/>
          </a:stretch>
        </p:blipFill>
        <p:spPr>
          <a:xfrm>
            <a:off x="3190842" y="4629235"/>
            <a:ext cx="3017714" cy="205656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37E91-3A7A-2D4E-9004-A3825056C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7955" y="2412009"/>
            <a:ext cx="4785837" cy="371389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800">
                <a:ea typeface="+mn-lt"/>
                <a:cs typeface="+mn-lt"/>
              </a:rPr>
              <a:t>Quality increases over time</a:t>
            </a:r>
            <a:endParaRPr lang="en-US" sz="1800"/>
          </a:p>
          <a:p>
            <a:r>
              <a:rPr lang="en-US" sz="1800">
                <a:ea typeface="+mn-lt"/>
                <a:cs typeface="+mn-lt"/>
              </a:rPr>
              <a:t>Is reset when moved</a:t>
            </a:r>
          </a:p>
          <a:p>
            <a:r>
              <a:rPr lang="en-US" sz="1800">
                <a:ea typeface="+mn-lt"/>
                <a:cs typeface="+mn-lt"/>
              </a:rPr>
              <a:t>Or anything changes</a:t>
            </a:r>
          </a:p>
          <a:p>
            <a:r>
              <a:rPr lang="en-US" sz="1800">
                <a:ea typeface="+mn-lt"/>
                <a:cs typeface="+mn-lt"/>
              </a:rPr>
              <a:t>1, 5, 20, 100, 500, and 2000 samples</a:t>
            </a:r>
            <a:endParaRPr lang="en-US" sz="1800"/>
          </a:p>
        </p:txBody>
      </p:sp>
      <p:pic>
        <p:nvPicPr>
          <p:cNvPr id="11" name="Picture 10" descr="A close up of a sign&#10;&#10;AI-generated content may be incorrect.">
            <a:extLst>
              <a:ext uri="{FF2B5EF4-FFF2-40B4-BE49-F238E27FC236}">
                <a16:creationId xmlns:a16="http://schemas.microsoft.com/office/drawing/2014/main" id="{5B1F5EC4-735D-8498-8BE1-873444D58F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13" name="Picture 12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B4B77707-2471-6CA8-2659-EEDDE8A17B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6" name="Picture 15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2C833CB7-0DA1-62CF-DA04-49F72D1BDA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519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sign&#10;&#10;AI-generated content may be incorrect.">
            <a:extLst>
              <a:ext uri="{FF2B5EF4-FFF2-40B4-BE49-F238E27FC236}">
                <a16:creationId xmlns:a16="http://schemas.microsoft.com/office/drawing/2014/main" id="{56759F84-4DA5-2CB6-18F1-0398368DA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9" name="Picture 8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CDCE0F07-868F-4F70-8CEE-32ECB2E29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1" name="Picture 10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D2B1450B-FA6F-E19D-F6BE-80131E7FF6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820EAE-65FD-EF1F-89E8-CFB23411D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Image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61723-4B59-75DD-96CC-1AE4A9178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>
                <a:ea typeface="+mn-lt"/>
                <a:cs typeface="+mn-lt"/>
              </a:rPr>
              <a:t>Variables:</a:t>
            </a:r>
            <a:endParaRPr lang="en-US"/>
          </a:p>
          <a:p>
            <a:r>
              <a:rPr lang="en-US">
                <a:ea typeface="+mn-lt"/>
                <a:cs typeface="+mn-lt"/>
              </a:rPr>
              <a:t>Volume data</a:t>
            </a:r>
          </a:p>
          <a:p>
            <a:r>
              <a:rPr lang="en-US">
                <a:ea typeface="+mn-lt"/>
                <a:cs typeface="+mn-lt"/>
              </a:rPr>
              <a:t>Transforms of volume and camera</a:t>
            </a:r>
          </a:p>
          <a:p>
            <a:r>
              <a:rPr lang="en-US">
                <a:ea typeface="+mn-lt"/>
                <a:cs typeface="+mn-lt"/>
              </a:rPr>
              <a:t>Camera projection matrix</a:t>
            </a:r>
            <a:endParaRPr lang="en-US"/>
          </a:p>
          <a:p>
            <a:r>
              <a:rPr lang="en-US">
                <a:ea typeface="+mn-lt"/>
                <a:cs typeface="+mn-lt"/>
              </a:rPr>
              <a:t>Transfer functions</a:t>
            </a:r>
          </a:p>
          <a:p>
            <a:r>
              <a:rPr lang="en-US">
                <a:ea typeface="+mn-lt"/>
                <a:cs typeface="+mn-lt"/>
              </a:rPr>
              <a:t>HDRI and brightness</a:t>
            </a:r>
          </a:p>
          <a:p>
            <a:r>
              <a:rPr lang="en-US">
                <a:ea typeface="+mn-lt"/>
                <a:cs typeface="+mn-lt"/>
              </a:rPr>
              <a:t>Gamma and exposure</a:t>
            </a:r>
          </a:p>
          <a:p>
            <a:r>
              <a:rPr lang="en-US">
                <a:ea typeface="+mn-lt"/>
                <a:cs typeface="+mn-lt"/>
              </a:rPr>
              <a:t>Albedo, phase, light bounces, density</a:t>
            </a:r>
          </a:p>
          <a:p>
            <a:r>
              <a:rPr lang="en-US">
                <a:ea typeface="+mn-lt"/>
                <a:cs typeface="+mn-lt"/>
              </a:rPr>
              <a:t>Toggles turn features off</a:t>
            </a:r>
            <a:endParaRPr lang="en-US"/>
          </a:p>
        </p:txBody>
      </p:sp>
      <p:pic>
        <p:nvPicPr>
          <p:cNvPr id="5" name="Picture 4" descr="A screenshot of a computer generated image of a skeleton&#10;&#10;AI-generated content may be incorrect.">
            <a:extLst>
              <a:ext uri="{FF2B5EF4-FFF2-40B4-BE49-F238E27FC236}">
                <a16:creationId xmlns:a16="http://schemas.microsoft.com/office/drawing/2014/main" id="{EE50B133-7EFB-9794-8F6D-4F22FC2754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4264" y="1827703"/>
            <a:ext cx="3761871" cy="369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3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626644BB-0949-EB45-76FD-EEA7177FF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2" name="Picture 11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DBCDCA9B-7CAB-69BD-6E8B-C03DF7031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6" name="Picture 5" descr="A close up of a sign&#10;&#10;AI-generated content may be incorrect.">
            <a:extLst>
              <a:ext uri="{FF2B5EF4-FFF2-40B4-BE49-F238E27FC236}">
                <a16:creationId xmlns:a16="http://schemas.microsoft.com/office/drawing/2014/main" id="{CC3E7A43-435E-E65B-1489-D030872F0C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E9976F-149B-B887-B955-AD46785EE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777739"/>
            <a:ext cx="3418990" cy="1412119"/>
          </a:xfrm>
        </p:spPr>
        <p:txBody>
          <a:bodyPr>
            <a:normAutofit/>
          </a:bodyPr>
          <a:lstStyle/>
          <a:p>
            <a:r>
              <a:rPr lang="en-US" sz="4000"/>
              <a:t>Image quality</a:t>
            </a:r>
          </a:p>
        </p:txBody>
      </p:sp>
      <p:pic>
        <p:nvPicPr>
          <p:cNvPr id="4" name="Picture 3" descr="A close-up of a cell&#10;&#10;AI-generated content may be incorrect.">
            <a:extLst>
              <a:ext uri="{FF2B5EF4-FFF2-40B4-BE49-F238E27FC236}">
                <a16:creationId xmlns:a16="http://schemas.microsoft.com/office/drawing/2014/main" id="{DA076A5E-DFB2-B1B9-4F3D-2FB9E49962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9594"/>
          <a:stretch>
            <a:fillRect/>
          </a:stretch>
        </p:blipFill>
        <p:spPr>
          <a:xfrm>
            <a:off x="20" y="10"/>
            <a:ext cx="12191980" cy="4558420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</p:spPr>
      </p:pic>
      <p:sp>
        <p:nvSpPr>
          <p:cNvPr id="11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661305" y="5468206"/>
            <a:ext cx="1371600" cy="18288"/>
          </a:xfrm>
          <a:custGeom>
            <a:avLst/>
            <a:gdLst>
              <a:gd name="csX0" fmla="*/ 0 w 1371600"/>
              <a:gd name="csY0" fmla="*/ 0 h 18288"/>
              <a:gd name="csX1" fmla="*/ 685800 w 1371600"/>
              <a:gd name="csY1" fmla="*/ 0 h 18288"/>
              <a:gd name="csX2" fmla="*/ 1371600 w 1371600"/>
              <a:gd name="csY2" fmla="*/ 0 h 18288"/>
              <a:gd name="csX3" fmla="*/ 1371600 w 1371600"/>
              <a:gd name="csY3" fmla="*/ 18288 h 18288"/>
              <a:gd name="csX4" fmla="*/ 713232 w 1371600"/>
              <a:gd name="csY4" fmla="*/ 18288 h 18288"/>
              <a:gd name="csX5" fmla="*/ 0 w 1371600"/>
              <a:gd name="csY5" fmla="*/ 18288 h 18288"/>
              <a:gd name="csX6" fmla="*/ 0 w 1371600"/>
              <a:gd name="csY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1371600" h="18288" fill="none" extrusionOk="0">
                <a:moveTo>
                  <a:pt x="0" y="0"/>
                </a:moveTo>
                <a:cubicBezTo>
                  <a:pt x="247303" y="31625"/>
                  <a:pt x="422310" y="-25629"/>
                  <a:pt x="685800" y="0"/>
                </a:cubicBezTo>
                <a:cubicBezTo>
                  <a:pt x="949290" y="25629"/>
                  <a:pt x="1192357" y="6696"/>
                  <a:pt x="1371600" y="0"/>
                </a:cubicBezTo>
                <a:cubicBezTo>
                  <a:pt x="1371355" y="6649"/>
                  <a:pt x="1371915" y="11310"/>
                  <a:pt x="1371600" y="18288"/>
                </a:cubicBezTo>
                <a:cubicBezTo>
                  <a:pt x="1107995" y="26464"/>
                  <a:pt x="1033361" y="32942"/>
                  <a:pt x="713232" y="18288"/>
                </a:cubicBezTo>
                <a:cubicBezTo>
                  <a:pt x="393103" y="3634"/>
                  <a:pt x="289343" y="43221"/>
                  <a:pt x="0" y="18288"/>
                </a:cubicBezTo>
                <a:cubicBezTo>
                  <a:pt x="-459" y="11562"/>
                  <a:pt x="-31" y="5093"/>
                  <a:pt x="0" y="0"/>
                </a:cubicBezTo>
                <a:close/>
              </a:path>
              <a:path w="1371600" h="18288" stroke="0" extrusionOk="0">
                <a:moveTo>
                  <a:pt x="0" y="0"/>
                </a:moveTo>
                <a:cubicBezTo>
                  <a:pt x="170249" y="-24099"/>
                  <a:pt x="504634" y="14338"/>
                  <a:pt x="644652" y="0"/>
                </a:cubicBezTo>
                <a:cubicBezTo>
                  <a:pt x="784670" y="-14338"/>
                  <a:pt x="1087773" y="8679"/>
                  <a:pt x="1371600" y="0"/>
                </a:cubicBezTo>
                <a:cubicBezTo>
                  <a:pt x="1372456" y="3662"/>
                  <a:pt x="1371030" y="13946"/>
                  <a:pt x="1371600" y="18288"/>
                </a:cubicBezTo>
                <a:cubicBezTo>
                  <a:pt x="1176823" y="-1409"/>
                  <a:pt x="900830" y="9989"/>
                  <a:pt x="713232" y="18288"/>
                </a:cubicBezTo>
                <a:cubicBezTo>
                  <a:pt x="525634" y="26587"/>
                  <a:pt x="282837" y="5724"/>
                  <a:pt x="0" y="18288"/>
                </a:cubicBezTo>
                <a:cubicBezTo>
                  <a:pt x="367" y="13143"/>
                  <a:pt x="-823" y="584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209D-2F41-ED80-AD1F-D9CA2C643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4" y="4777739"/>
            <a:ext cx="6897626" cy="1399223"/>
          </a:xfr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r>
              <a:rPr lang="en-US"/>
              <a:t>Complex effects like self shadows</a:t>
            </a:r>
          </a:p>
          <a:p>
            <a:r>
              <a:rPr lang="en-US"/>
              <a:t>Easy to add depth of field, bokeh, motion blur, etc.</a:t>
            </a:r>
          </a:p>
          <a:p>
            <a:r>
              <a:rPr lang="en-US"/>
              <a:t>Path tracing often used for reference images</a:t>
            </a:r>
          </a:p>
          <a:p>
            <a:r>
              <a:rPr lang="en-US"/>
              <a:t>Voxel grid still visible</a:t>
            </a:r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4289101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3C3355-8A80-8DC4-591C-4C47BBC65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sign&#10;&#10;AI-generated content may be incorrect.">
            <a:extLst>
              <a:ext uri="{FF2B5EF4-FFF2-40B4-BE49-F238E27FC236}">
                <a16:creationId xmlns:a16="http://schemas.microsoft.com/office/drawing/2014/main" id="{2E44A609-12C1-DE7B-5F77-E5F163676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8" name="Picture 7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6881AE07-9020-18B9-467B-B05B58B67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2" name="Picture 11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0EB10441-C5B3-69CA-AA6E-D447023B9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3CFE8E-868E-3D49-9365-DB417D8C4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4959603" cy="1642969"/>
          </a:xfrm>
        </p:spPr>
        <p:txBody>
          <a:bodyPr anchor="b">
            <a:normAutofit/>
          </a:bodyPr>
          <a:lstStyle/>
          <a:p>
            <a:r>
              <a:rPr lang="en-US" sz="4000">
                <a:ea typeface="+mj-lt"/>
                <a:cs typeface="+mj-lt"/>
              </a:rPr>
              <a:t>Transfer functions</a:t>
            </a:r>
            <a:endParaRPr lang="en-US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548B1-6577-68AD-2B49-45BD4B7BC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8"/>
            <a:ext cx="4959603" cy="352256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>
                <a:ea typeface="+mn-lt"/>
                <a:cs typeface="+mn-lt"/>
              </a:rPr>
              <a:t>TF editor from </a:t>
            </a:r>
            <a:r>
              <a:rPr lang="en-US" sz="2000" err="1">
                <a:ea typeface="+mn-lt"/>
                <a:cs typeface="+mn-lt"/>
              </a:rPr>
              <a:t>UnityVolumeRendering</a:t>
            </a:r>
          </a:p>
          <a:p>
            <a:r>
              <a:rPr lang="en-US" sz="2000">
                <a:ea typeface="+mn-lt"/>
                <a:cs typeface="+mn-lt"/>
              </a:rPr>
              <a:t>Works with 1D transfer functions</a:t>
            </a:r>
          </a:p>
          <a:p>
            <a:r>
              <a:rPr lang="en-US" sz="2000">
                <a:ea typeface="+mn-lt"/>
                <a:cs typeface="+mn-lt"/>
              </a:rPr>
              <a:t>Control points define color and opacity</a:t>
            </a:r>
          </a:p>
          <a:p>
            <a:r>
              <a:rPr lang="en-US" sz="2000">
                <a:ea typeface="+mn-lt"/>
                <a:cs typeface="+mn-lt"/>
              </a:rPr>
              <a:t>Connected with ease-in-out curve</a:t>
            </a:r>
          </a:p>
          <a:p>
            <a:r>
              <a:rPr lang="en-US" sz="2000">
                <a:ea typeface="+mn-lt"/>
                <a:cs typeface="+mn-lt"/>
              </a:rPr>
              <a:t>DDA and non-DDA supported</a:t>
            </a:r>
          </a:p>
          <a:p>
            <a:r>
              <a:rPr lang="en-US" sz="2000">
                <a:ea typeface="+mn-lt"/>
                <a:cs typeface="+mn-lt"/>
              </a:rPr>
              <a:t>Save and load to disk</a:t>
            </a:r>
          </a:p>
          <a:p>
            <a:endParaRPr lang="en-US" sz="2000">
              <a:ea typeface="+mn-lt"/>
              <a:cs typeface="+mn-lt"/>
            </a:endParaRPr>
          </a:p>
        </p:txBody>
      </p:sp>
      <p:pic>
        <p:nvPicPr>
          <p:cNvPr id="4" name="Picture 3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83F68A34-08CD-8D22-3F22-9D971429F8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2442" y="1395262"/>
            <a:ext cx="5201023" cy="365371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6555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284CA7F-B696-4085-84C6-CD668817E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50278" cy="3400925"/>
          </a:xfrm>
          <a:custGeom>
            <a:avLst/>
            <a:gdLst>
              <a:gd name="connsiteX0" fmla="*/ 0 w 6050278"/>
              <a:gd name="connsiteY0" fmla="*/ 0 h 3400925"/>
              <a:gd name="connsiteX1" fmla="*/ 6050278 w 6050278"/>
              <a:gd name="connsiteY1" fmla="*/ 0 h 3400925"/>
              <a:gd name="connsiteX2" fmla="*/ 6050278 w 6050278"/>
              <a:gd name="connsiteY2" fmla="*/ 1827306 h 3400925"/>
              <a:gd name="connsiteX3" fmla="*/ 3892296 w 6050278"/>
              <a:gd name="connsiteY3" fmla="*/ 1827306 h 3400925"/>
              <a:gd name="connsiteX4" fmla="*/ 3892296 w 6050278"/>
              <a:gd name="connsiteY4" fmla="*/ 3400925 h 3400925"/>
              <a:gd name="connsiteX5" fmla="*/ 0 w 6050278"/>
              <a:gd name="connsiteY5" fmla="*/ 3400925 h 340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1827306"/>
                </a:lnTo>
                <a:lnTo>
                  <a:pt x="3892296" y="1827306"/>
                </a:lnTo>
                <a:lnTo>
                  <a:pt x="3892296" y="3400925"/>
                </a:lnTo>
                <a:lnTo>
                  <a:pt x="0" y="3400925"/>
                </a:lnTo>
                <a:close/>
              </a:path>
            </a:pathLst>
          </a:custGeom>
          <a:solidFill>
            <a:srgbClr val="474747"/>
          </a:solidFill>
          <a:ln>
            <a:solidFill>
              <a:srgbClr val="47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EB2E7A-AE8C-FAD0-1086-507E67EC6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594" y="643467"/>
            <a:ext cx="2472818" cy="2435726"/>
          </a:xfrm>
          <a:prstGeom prst="rect">
            <a:avLst/>
          </a:prstGeom>
          <a:ln>
            <a:solidFill>
              <a:srgbClr val="474747"/>
            </a:solidFill>
          </a:ln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58A10F4-B847-4777-BC82-782F6FB36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1722" y="1"/>
            <a:ext cx="6050278" cy="3400925"/>
          </a:xfrm>
          <a:custGeom>
            <a:avLst/>
            <a:gdLst>
              <a:gd name="connsiteX0" fmla="*/ 0 w 6050278"/>
              <a:gd name="connsiteY0" fmla="*/ 0 h 3400925"/>
              <a:gd name="connsiteX1" fmla="*/ 6050278 w 6050278"/>
              <a:gd name="connsiteY1" fmla="*/ 0 h 3400925"/>
              <a:gd name="connsiteX2" fmla="*/ 6050278 w 6050278"/>
              <a:gd name="connsiteY2" fmla="*/ 3400925 h 3400925"/>
              <a:gd name="connsiteX3" fmla="*/ 2157982 w 6050278"/>
              <a:gd name="connsiteY3" fmla="*/ 3400925 h 3400925"/>
              <a:gd name="connsiteX4" fmla="*/ 2157982 w 6050278"/>
              <a:gd name="connsiteY4" fmla="*/ 1827306 h 3400925"/>
              <a:gd name="connsiteX5" fmla="*/ 0 w 6050278"/>
              <a:gd name="connsiteY5" fmla="*/ 1827306 h 340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3400925"/>
                </a:lnTo>
                <a:lnTo>
                  <a:pt x="2157982" y="3400925"/>
                </a:lnTo>
                <a:lnTo>
                  <a:pt x="2157982" y="1827306"/>
                </a:lnTo>
                <a:lnTo>
                  <a:pt x="0" y="1827306"/>
                </a:lnTo>
                <a:close/>
              </a:path>
            </a:pathLst>
          </a:custGeom>
          <a:solidFill>
            <a:srgbClr val="474747"/>
          </a:solidFill>
          <a:ln>
            <a:solidFill>
              <a:srgbClr val="47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883B597-C9A1-46EF-AB6B-71DF0B1ED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89159"/>
            <a:ext cx="6050278" cy="3368841"/>
          </a:xfrm>
          <a:custGeom>
            <a:avLst/>
            <a:gdLst>
              <a:gd name="connsiteX0" fmla="*/ 0 w 6050278"/>
              <a:gd name="connsiteY0" fmla="*/ 0 h 3368841"/>
              <a:gd name="connsiteX1" fmla="*/ 3892296 w 6050278"/>
              <a:gd name="connsiteY1" fmla="*/ 0 h 3368841"/>
              <a:gd name="connsiteX2" fmla="*/ 3892296 w 6050278"/>
              <a:gd name="connsiteY2" fmla="*/ 1541535 h 3368841"/>
              <a:gd name="connsiteX3" fmla="*/ 6050278 w 6050278"/>
              <a:gd name="connsiteY3" fmla="*/ 1541535 h 3368841"/>
              <a:gd name="connsiteX4" fmla="*/ 6050278 w 6050278"/>
              <a:gd name="connsiteY4" fmla="*/ 3368841 h 3368841"/>
              <a:gd name="connsiteX5" fmla="*/ 0 w 6050278"/>
              <a:gd name="connsiteY5" fmla="*/ 3368841 h 336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368841">
                <a:moveTo>
                  <a:pt x="0" y="0"/>
                </a:moveTo>
                <a:lnTo>
                  <a:pt x="3892296" y="0"/>
                </a:lnTo>
                <a:lnTo>
                  <a:pt x="3892296" y="1541535"/>
                </a:lnTo>
                <a:lnTo>
                  <a:pt x="6050278" y="1541535"/>
                </a:lnTo>
                <a:lnTo>
                  <a:pt x="6050278" y="3368841"/>
                </a:lnTo>
                <a:lnTo>
                  <a:pt x="0" y="3368841"/>
                </a:lnTo>
                <a:close/>
              </a:path>
            </a:pathLst>
          </a:custGeom>
          <a:solidFill>
            <a:srgbClr val="474747"/>
          </a:solidFill>
          <a:ln>
            <a:solidFill>
              <a:srgbClr val="47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64D96F-F3F5-FB95-A28C-2ED4D3E18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215" y="3826725"/>
            <a:ext cx="2433574" cy="2399572"/>
          </a:xfrm>
          <a:prstGeom prst="rect">
            <a:avLst/>
          </a:prstGeom>
          <a:ln>
            <a:solidFill>
              <a:srgbClr val="474747"/>
            </a:solidFill>
          </a:ln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0B38421-369F-445C-9543-5BC17BC090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1722" y="3489159"/>
            <a:ext cx="6050278" cy="3368841"/>
          </a:xfrm>
          <a:custGeom>
            <a:avLst/>
            <a:gdLst>
              <a:gd name="connsiteX0" fmla="*/ 2157982 w 6050278"/>
              <a:gd name="connsiteY0" fmla="*/ 0 h 3368841"/>
              <a:gd name="connsiteX1" fmla="*/ 6050278 w 6050278"/>
              <a:gd name="connsiteY1" fmla="*/ 0 h 3368841"/>
              <a:gd name="connsiteX2" fmla="*/ 6050278 w 6050278"/>
              <a:gd name="connsiteY2" fmla="*/ 3368841 h 3368841"/>
              <a:gd name="connsiteX3" fmla="*/ 0 w 6050278"/>
              <a:gd name="connsiteY3" fmla="*/ 3368841 h 3368841"/>
              <a:gd name="connsiteX4" fmla="*/ 0 w 6050278"/>
              <a:gd name="connsiteY4" fmla="*/ 1541535 h 3368841"/>
              <a:gd name="connsiteX5" fmla="*/ 2157982 w 6050278"/>
              <a:gd name="connsiteY5" fmla="*/ 1541535 h 336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368841">
                <a:moveTo>
                  <a:pt x="2157982" y="0"/>
                </a:moveTo>
                <a:lnTo>
                  <a:pt x="6050278" y="0"/>
                </a:lnTo>
                <a:lnTo>
                  <a:pt x="6050278" y="3368841"/>
                </a:lnTo>
                <a:lnTo>
                  <a:pt x="0" y="3368841"/>
                </a:lnTo>
                <a:lnTo>
                  <a:pt x="0" y="1541535"/>
                </a:lnTo>
                <a:lnTo>
                  <a:pt x="2157982" y="1541535"/>
                </a:lnTo>
                <a:close/>
              </a:path>
            </a:pathLst>
          </a:custGeom>
          <a:solidFill>
            <a:srgbClr val="474747"/>
          </a:solidFill>
          <a:ln>
            <a:solidFill>
              <a:srgbClr val="47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AA9CE81-CAF0-41E3-8E73-CAFA13A0B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3736" y="1918638"/>
            <a:ext cx="4224528" cy="3020725"/>
          </a:xfrm>
          <a:custGeom>
            <a:avLst/>
            <a:gdLst>
              <a:gd name="connsiteX0" fmla="*/ 0 w 4224528"/>
              <a:gd name="connsiteY0" fmla="*/ 0 h 3020725"/>
              <a:gd name="connsiteX1" fmla="*/ 4224528 w 4224528"/>
              <a:gd name="connsiteY1" fmla="*/ 0 h 3020725"/>
              <a:gd name="connsiteX2" fmla="*/ 4224528 w 4224528"/>
              <a:gd name="connsiteY2" fmla="*/ 3020725 h 3020725"/>
              <a:gd name="connsiteX3" fmla="*/ 0 w 4224528"/>
              <a:gd name="connsiteY3" fmla="*/ 3020725 h 302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4528" h="3020725">
                <a:moveTo>
                  <a:pt x="0" y="0"/>
                </a:moveTo>
                <a:lnTo>
                  <a:pt x="4224528" y="0"/>
                </a:lnTo>
                <a:lnTo>
                  <a:pt x="4224528" y="3020725"/>
                </a:lnTo>
                <a:lnTo>
                  <a:pt x="0" y="3020725"/>
                </a:lnTo>
                <a:close/>
              </a:path>
            </a:pathLst>
          </a:custGeom>
          <a:solidFill>
            <a:srgbClr val="474747"/>
          </a:solidFill>
          <a:ln>
            <a:solidFill>
              <a:srgbClr val="47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994ADC8-F5B7-9C63-ADA0-C00873AEEB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90527" y="2240371"/>
            <a:ext cx="2410944" cy="2377259"/>
          </a:xfrm>
          <a:prstGeom prst="rect">
            <a:avLst/>
          </a:prstGeom>
          <a:ln>
            <a:solidFill>
              <a:srgbClr val="474747"/>
            </a:solidFill>
          </a:ln>
        </p:spPr>
      </p:pic>
      <p:pic>
        <p:nvPicPr>
          <p:cNvPr id="5" name="Picture 4" descr="A close up of a white object&#10;&#10;AI-generated content may be incorrect.">
            <a:extLst>
              <a:ext uri="{FF2B5EF4-FFF2-40B4-BE49-F238E27FC236}">
                <a16:creationId xmlns:a16="http://schemas.microsoft.com/office/drawing/2014/main" id="{94B628D6-F506-6D19-950D-2DA4E416B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56138" y="631704"/>
            <a:ext cx="2457716" cy="2420851"/>
          </a:xfrm>
          <a:prstGeom prst="rect">
            <a:avLst/>
          </a:prstGeom>
          <a:ln>
            <a:solidFill>
              <a:srgbClr val="474747"/>
            </a:solidFill>
          </a:ln>
        </p:spPr>
      </p:pic>
      <p:pic>
        <p:nvPicPr>
          <p:cNvPr id="6" name="Picture 5" descr="A close up of a body&#10;&#10;AI-generated content may be incorrect.">
            <a:extLst>
              <a:ext uri="{FF2B5EF4-FFF2-40B4-BE49-F238E27FC236}">
                <a16:creationId xmlns:a16="http://schemas.microsoft.com/office/drawing/2014/main" id="{4116D2D2-1EA8-6004-D0D2-7610A32338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8902" y="3810893"/>
            <a:ext cx="2452186" cy="2415404"/>
          </a:xfrm>
          <a:prstGeom prst="rect">
            <a:avLst/>
          </a:prstGeom>
          <a:ln>
            <a:solidFill>
              <a:srgbClr val="474747"/>
            </a:solidFill>
          </a:ln>
        </p:spPr>
      </p:pic>
    </p:spTree>
    <p:extLst>
      <p:ext uri="{BB962C8B-B14F-4D97-AF65-F5344CB8AC3E}">
        <p14:creationId xmlns:p14="http://schemas.microsoft.com/office/powerpoint/2010/main" val="29159464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9440D-4621-3970-E768-F019E01FB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0D564-212E-0EB0-FBFD-059E6D990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Benchmarking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32EB5-A2A6-BBE5-1F3C-9161F1BC9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900">
                <a:ea typeface="+mn-lt"/>
                <a:cs typeface="+mn-lt"/>
              </a:rPr>
              <a:t>How long does rendering take?</a:t>
            </a:r>
          </a:p>
          <a:p>
            <a:r>
              <a:rPr lang="en-US" sz="2900">
                <a:ea typeface="+mn-lt"/>
                <a:cs typeface="+mn-lt"/>
              </a:rPr>
              <a:t>Specs: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500">
                <a:ea typeface="+mn-lt"/>
                <a:cs typeface="+mn-lt"/>
              </a:rPr>
              <a:t>6-core 3.9GHz 11th Gen Intel i5-11600K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500">
                <a:ea typeface="+mn-lt"/>
                <a:cs typeface="+mn-lt"/>
              </a:rPr>
              <a:t>NVIDIA GeForce GTX 1660 SUPER</a:t>
            </a:r>
            <a:endParaRPr lang="en-US" sz="250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500">
                <a:ea typeface="+mn-lt"/>
                <a:cs typeface="+mn-lt"/>
              </a:rPr>
              <a:t>16GB RAM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500">
                <a:ea typeface="+mn-lt"/>
                <a:cs typeface="+mn-lt"/>
              </a:rPr>
              <a:t>Ubuntu 22.04.5 LTS</a:t>
            </a:r>
          </a:p>
          <a:p>
            <a:r>
              <a:rPr lang="en-US">
                <a:ea typeface="+mn-lt"/>
                <a:cs typeface="+mn-lt"/>
              </a:rPr>
              <a:t>In Unity editor during play mode</a:t>
            </a:r>
          </a:p>
          <a:p>
            <a:r>
              <a:rPr lang="en-US">
                <a:ea typeface="+mn-lt"/>
                <a:cs typeface="+mn-lt"/>
              </a:rPr>
              <a:t>Only rendering game view</a:t>
            </a:r>
          </a:p>
          <a:p>
            <a:r>
              <a:rPr lang="en-US">
                <a:ea typeface="+mn-lt"/>
                <a:cs typeface="+mn-lt"/>
              </a:rPr>
              <a:t>1000 samples at 1920x1080p</a:t>
            </a:r>
          </a:p>
          <a:p>
            <a:endParaRPr lang="en-US">
              <a:ea typeface="+mn-lt"/>
              <a:cs typeface="+mn-lt"/>
            </a:endParaRPr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C52E1FB1-BD11-1503-7031-A7C2E2A1A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2E6DE94E-47D5-2002-7B68-D300B6E51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A494C658-BD70-8DDA-7F87-A14C22736A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066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4B89C-E0B9-10EB-BF55-8781F7A4F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Benchmarking</a:t>
            </a:r>
          </a:p>
        </p:txBody>
      </p:sp>
      <p:pic>
        <p:nvPicPr>
          <p:cNvPr id="9" name="Picture 8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5CF6AF46-FA35-B245-CC91-1E760A0A8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837" y="105426"/>
            <a:ext cx="5039940" cy="6647252"/>
          </a:xfrm>
          <a:prstGeom prst="rect">
            <a:avLst/>
          </a:pr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3D1071-5026-BC7A-9A46-89BC5B981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99" y="1391478"/>
            <a:ext cx="5039884" cy="524880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6329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FECA0-FB19-1F5C-E370-0DFF9EBA1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Benchmarking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29C5C-43C3-2285-2D00-9C097E05B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Last image was turned around for control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Additional control with everything off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Roughly 1.8ms per frame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Frame rate much slower when closer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Concrete measurements follow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Using test cube volume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1000x1000px </a:t>
            </a:r>
            <a:endParaRPr lang="en-US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11C733F6-86A4-3884-4DB3-082332D62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EF6AA867-9DF9-70C6-A335-141779EC5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3748888D-D53F-999D-B68B-D79765EDA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807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06C14-131A-6EE0-FB0C-FF16D8D0F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474080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>
                <a:ea typeface="+mj-lt"/>
                <a:cs typeface="+mj-lt"/>
              </a:rPr>
              <a:t>Benchmarking </a:t>
            </a:r>
            <a:endParaRPr lang="en-US"/>
          </a:p>
        </p:txBody>
      </p:sp>
      <p:pic>
        <p:nvPicPr>
          <p:cNvPr id="5" name="Picture 4" descr="A screenshot of a computer generated image&#10;&#10;AI-generated content may be incorrect.">
            <a:extLst>
              <a:ext uri="{FF2B5EF4-FFF2-40B4-BE49-F238E27FC236}">
                <a16:creationId xmlns:a16="http://schemas.microsoft.com/office/drawing/2014/main" id="{0A380CE9-85F4-9320-61B2-D1EA5F1B0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64" y="164592"/>
            <a:ext cx="3750160" cy="4087368"/>
          </a:xfrm>
          <a:prstGeom prst="rect">
            <a:avLst/>
          </a:prstGeom>
          <a:ln>
            <a:noFill/>
          </a:ln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95FA002-A3C6-E83A-1589-20F78330A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528" y="281002"/>
            <a:ext cx="3758184" cy="3854548"/>
          </a:xfrm>
          <a:prstGeom prst="rect">
            <a:avLst/>
          </a:prstGeom>
          <a:ln>
            <a:noFill/>
          </a:ln>
        </p:spPr>
      </p:pic>
      <p:pic>
        <p:nvPicPr>
          <p:cNvPr id="15" name="Picture 14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FEFF301B-5CFB-8206-D9BC-0B6D37288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7" name="Picture 16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032066F3-1EDC-9CDB-263E-993384E388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12BB606-1F8B-C10B-610C-D3209691CB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7304" y="285931"/>
            <a:ext cx="3758184" cy="384468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75039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3A7BE-8D7E-59DB-DBDA-3E2AEBDE7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Benchmarking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F1F66-924B-EA89-9EF0-30766FB4A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Last image was turned around for control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Additional control with everything off </a:t>
            </a:r>
            <a:endParaRPr lang="en-US"/>
          </a:p>
          <a:p>
            <a:r>
              <a:rPr lang="en-US">
                <a:ea typeface="+mn-lt"/>
                <a:cs typeface="+mn-lt"/>
              </a:rPr>
              <a:t>Roughly 1.6ms per frame </a:t>
            </a:r>
          </a:p>
          <a:p>
            <a:r>
              <a:rPr lang="en-US">
                <a:ea typeface="+mn-lt"/>
                <a:cs typeface="+mn-lt"/>
              </a:rPr>
              <a:t>Camera facing perfectly forward</a:t>
            </a:r>
          </a:p>
          <a:p>
            <a:r>
              <a:rPr lang="en-US">
                <a:ea typeface="+mn-lt"/>
                <a:cs typeface="+mn-lt"/>
              </a:rPr>
              <a:t>Roughly inversely proportional</a:t>
            </a:r>
          </a:p>
          <a:p>
            <a:r>
              <a:rPr lang="en-US">
                <a:ea typeface="+mn-lt"/>
                <a:cs typeface="+mn-lt"/>
              </a:rPr>
              <a:t>Spike at 320 units</a:t>
            </a:r>
          </a:p>
          <a:p>
            <a:r>
              <a:rPr lang="en-US">
                <a:ea typeface="+mn-lt"/>
                <a:cs typeface="+mn-lt"/>
              </a:rPr>
              <a:t>Because of 60° FOV</a:t>
            </a:r>
            <a:endParaRPr lang="en-US"/>
          </a:p>
        </p:txBody>
      </p:sp>
      <p:pic>
        <p:nvPicPr>
          <p:cNvPr id="4" name="Picture 3" descr="A graph with a line graph and numbers&#10;&#10;AI-generated content may be incorrect.">
            <a:extLst>
              <a:ext uri="{FF2B5EF4-FFF2-40B4-BE49-F238E27FC236}">
                <a16:creationId xmlns:a16="http://schemas.microsoft.com/office/drawing/2014/main" id="{05F7161B-3567-3AEF-DDC1-1E6BBFA3F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6585" y="3083732"/>
            <a:ext cx="5395292" cy="2451180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A close up of a sign&#10;&#10;AI-generated content may be incorrect.">
            <a:extLst>
              <a:ext uri="{FF2B5EF4-FFF2-40B4-BE49-F238E27FC236}">
                <a16:creationId xmlns:a16="http://schemas.microsoft.com/office/drawing/2014/main" id="{74EAB717-B0F8-622B-E191-1DF59B100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8" name="Picture 7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60F0653A-CF86-3ED6-771A-4E93035EF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0" name="Picture 9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5F54BB01-593F-8B11-2A4C-8535541907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55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3113F-0331-8A78-13E8-B28FBF3CF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AFFC6-8485-3497-D8E4-74E2301EC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Doctors have been using 2D slices for a long time</a:t>
            </a:r>
          </a:p>
          <a:p>
            <a:r>
              <a:rPr lang="en-US">
                <a:ea typeface="+mn-lt"/>
                <a:cs typeface="+mn-lt"/>
              </a:rPr>
              <a:t>But we are used to 3D objects:</a:t>
            </a:r>
            <a:endParaRPr lang="en-US"/>
          </a:p>
          <a:p>
            <a:pPr lvl="1"/>
            <a:r>
              <a:rPr lang="en-US">
                <a:ea typeface="+mn-lt"/>
                <a:cs typeface="+mn-lt"/>
              </a:rPr>
              <a:t>Better depth perception</a:t>
            </a:r>
          </a:p>
          <a:p>
            <a:pPr lvl="1"/>
            <a:r>
              <a:rPr lang="en-US">
                <a:ea typeface="+mn-lt"/>
                <a:cs typeface="+mn-lt"/>
              </a:rPr>
              <a:t>Better object recognition</a:t>
            </a:r>
            <a:endParaRPr lang="en-US"/>
          </a:p>
          <a:p>
            <a:pPr lvl="1"/>
            <a:r>
              <a:rPr lang="en-US">
                <a:ea typeface="+mn-lt"/>
                <a:cs typeface="+mn-lt"/>
              </a:rPr>
              <a:t>More intuitive </a:t>
            </a:r>
          </a:p>
          <a:p>
            <a:r>
              <a:rPr lang="en-US">
                <a:ea typeface="+mn-lt"/>
                <a:cs typeface="+mn-lt"/>
              </a:rPr>
              <a:t>Doctors should have every advantage when diagnosing</a:t>
            </a:r>
          </a:p>
          <a:p>
            <a:endParaRPr lang="en-US"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32C62E-FB29-4984-7B02-1EC3F442E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352" y="4613403"/>
            <a:ext cx="5377296" cy="2216185"/>
          </a:xfrm>
          <a:prstGeom prst="rect">
            <a:avLst/>
          </a:prstGeom>
        </p:spPr>
      </p:pic>
      <p:pic>
        <p:nvPicPr>
          <p:cNvPr id="8" name="Picture 7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1445ACED-B6E5-B763-7B38-67B9D602F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0" name="Picture 9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E687CE8A-B433-D7C7-2912-95644ECD5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9" name="Picture 8" descr="A close up of a sign&#10;&#10;AI-generated content may be incorrect.">
            <a:extLst>
              <a:ext uri="{FF2B5EF4-FFF2-40B4-BE49-F238E27FC236}">
                <a16:creationId xmlns:a16="http://schemas.microsoft.com/office/drawing/2014/main" id="{75297230-1910-A7FE-C1FB-5137ABB79F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941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743BB-53B0-FC74-C349-9A5C734D2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Summary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3800A-B686-1772-FF08-883F6D02C1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Improved on much:</a:t>
            </a:r>
          </a:p>
          <a:p>
            <a:r>
              <a:rPr lang="en-US">
                <a:ea typeface="+mn-lt"/>
                <a:cs typeface="+mn-lt"/>
              </a:rPr>
              <a:t>Volumes occlude and are occluded</a:t>
            </a:r>
          </a:p>
          <a:p>
            <a:r>
              <a:rPr lang="en-US">
                <a:ea typeface="+mn-lt"/>
                <a:cs typeface="+mn-lt"/>
              </a:rPr>
              <a:t>Rendering in scene view and edit mode</a:t>
            </a:r>
          </a:p>
          <a:p>
            <a:r>
              <a:rPr lang="en-US">
                <a:ea typeface="+mn-lt"/>
                <a:cs typeface="+mn-lt"/>
              </a:rPr>
              <a:t>Nicer volume importing</a:t>
            </a:r>
          </a:p>
          <a:p>
            <a:r>
              <a:rPr lang="en-US">
                <a:ea typeface="+mn-lt"/>
                <a:cs typeface="+mn-lt"/>
              </a:rPr>
              <a:t>Visual quality shown</a:t>
            </a:r>
          </a:p>
          <a:p>
            <a:r>
              <a:rPr lang="en-US">
                <a:ea typeface="+mn-lt"/>
                <a:cs typeface="+mn-lt"/>
              </a:rPr>
              <a:t>Made benchmarks</a:t>
            </a:r>
            <a:endParaRPr lang="en-US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2D9A6389-6FF4-4CEF-8D67-64A30889E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620AD13A-D0CE-1C7C-9D6D-74E0FB343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0B56272F-DBEF-445A-1C62-05E7B984C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282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F3428-C7C1-7AAE-2041-D52CEBC7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45108-30EC-7625-D689-0D6D72D57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Summary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67A7F-3B3C-18EA-4E2B-C6E61C8960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As a whole:</a:t>
            </a:r>
          </a:p>
          <a:p>
            <a:r>
              <a:rPr lang="en-US"/>
              <a:t>Import DICOM files</a:t>
            </a:r>
          </a:p>
          <a:p>
            <a:r>
              <a:rPr lang="en-US">
                <a:ea typeface="+mn-lt"/>
                <a:cs typeface="+mn-lt"/>
              </a:rPr>
              <a:t>Editing transfer functions</a:t>
            </a:r>
          </a:p>
          <a:p>
            <a:r>
              <a:rPr lang="en-US">
                <a:ea typeface="+mn-lt"/>
                <a:cs typeface="+mn-lt"/>
              </a:rPr>
              <a:t>High quality images</a:t>
            </a:r>
          </a:p>
          <a:p>
            <a:r>
              <a:rPr lang="en-US">
                <a:ea typeface="+mn-lt"/>
                <a:cs typeface="+mn-lt"/>
              </a:rPr>
              <a:t>Improve in real time</a:t>
            </a:r>
          </a:p>
          <a:p>
            <a:r>
              <a:rPr lang="en-US">
                <a:ea typeface="+mn-lt"/>
                <a:cs typeface="+mn-lt"/>
              </a:rPr>
              <a:t>Available in Unity</a:t>
            </a:r>
          </a:p>
          <a:p>
            <a:r>
              <a:rPr lang="en-US">
                <a:ea typeface="+mn-lt"/>
                <a:cs typeface="+mn-lt"/>
              </a:rPr>
              <a:t>Easy to expand</a:t>
            </a:r>
          </a:p>
          <a:p>
            <a:r>
              <a:rPr lang="en-US">
                <a:ea typeface="+mn-lt"/>
                <a:cs typeface="+mn-lt"/>
              </a:rPr>
              <a:t>Cross platform</a:t>
            </a:r>
            <a:endParaRPr lang="en-US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ED5ECF4A-F266-D33F-910B-FF7621E89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905CB93E-5CBA-BA78-1607-F4446C2FE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A76003C2-3F3B-1659-313D-D95DDAF32A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978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22D1D-EF80-2E15-4AE8-9DA72906F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Interpretation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5FDC3-080E-7C9B-FDA6-04CE152B7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>
                <a:ea typeface="+mn-lt"/>
                <a:cs typeface="+mn-lt"/>
              </a:rPr>
              <a:t>High quality + almost real time</a:t>
            </a:r>
          </a:p>
          <a:p>
            <a:r>
              <a:rPr lang="en-US">
                <a:ea typeface="+mn-lt"/>
                <a:cs typeface="+mn-lt"/>
              </a:rPr>
              <a:t>Ideally a bit faster</a:t>
            </a:r>
          </a:p>
          <a:p>
            <a:r>
              <a:rPr lang="en-US">
                <a:ea typeface="+mn-lt"/>
                <a:cs typeface="+mn-lt"/>
              </a:rPr>
              <a:t>So doesn't lag a few frames</a:t>
            </a:r>
          </a:p>
          <a:p>
            <a:r>
              <a:rPr lang="en-US">
                <a:ea typeface="+mn-lt"/>
                <a:cs typeface="+mn-lt"/>
              </a:rPr>
              <a:t>But good enough for purpose</a:t>
            </a:r>
          </a:p>
          <a:p>
            <a:endParaRPr lang="en-US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Liked to add light or reflection system</a:t>
            </a:r>
          </a:p>
          <a:p>
            <a:r>
              <a:rPr lang="en-US">
                <a:ea typeface="+mn-lt"/>
                <a:cs typeface="+mn-lt"/>
              </a:rPr>
              <a:t>But must stop somewhere</a:t>
            </a:r>
          </a:p>
          <a:p>
            <a:r>
              <a:rPr lang="en-US">
                <a:ea typeface="+mn-lt"/>
                <a:cs typeface="+mn-lt"/>
              </a:rPr>
              <a:t>Features technically impressive</a:t>
            </a:r>
          </a:p>
          <a:p>
            <a:r>
              <a:rPr lang="en-US">
                <a:ea typeface="+mn-lt"/>
                <a:cs typeface="+mn-lt"/>
              </a:rPr>
              <a:t>Will see heavy use</a:t>
            </a:r>
          </a:p>
          <a:p>
            <a:endParaRPr lang="en-US">
              <a:ea typeface="+mn-lt"/>
              <a:cs typeface="+mn-lt"/>
            </a:endParaRPr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CC999574-3298-15FA-8688-9171A7179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286F7F7E-1517-8C83-FB07-9B768C7C9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1AB8172E-4B0A-A134-6134-DB28D0D9F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219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97C05-4EAB-19BE-7EB4-03633386F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Limitations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1D114-F04B-A4C0-FF2F-4781226E14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Biggest limitation is speed</a:t>
            </a:r>
          </a:p>
          <a:p>
            <a:r>
              <a:rPr lang="en-US">
                <a:ea typeface="+mn-lt"/>
                <a:cs typeface="+mn-lt"/>
              </a:rPr>
              <a:t>Because Unity does more than just rendering</a:t>
            </a:r>
          </a:p>
          <a:p>
            <a:r>
              <a:rPr lang="en-US">
                <a:ea typeface="+mn-lt"/>
                <a:cs typeface="+mn-lt"/>
              </a:rPr>
              <a:t>And algorithm itself is slow</a:t>
            </a:r>
          </a:p>
          <a:p>
            <a:r>
              <a:rPr lang="en-US">
                <a:ea typeface="+mn-lt"/>
                <a:cs typeface="+mn-lt"/>
              </a:rPr>
              <a:t>Benefit is flexibility and quality</a:t>
            </a:r>
          </a:p>
          <a:p>
            <a:r>
              <a:rPr lang="en-US">
                <a:ea typeface="+mn-lt"/>
                <a:cs typeface="+mn-lt"/>
              </a:rPr>
              <a:t>Technology constantly improving</a:t>
            </a:r>
          </a:p>
          <a:p>
            <a:r>
              <a:rPr lang="en-US">
                <a:ea typeface="+mn-lt"/>
                <a:cs typeface="+mn-lt"/>
              </a:rPr>
              <a:t>Stop being a problem eventually</a:t>
            </a:r>
          </a:p>
          <a:p>
            <a:r>
              <a:rPr lang="en-US">
                <a:ea typeface="+mn-lt"/>
                <a:cs typeface="+mn-lt"/>
              </a:rPr>
              <a:t>Then only left with upsides</a:t>
            </a:r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E0444BC9-7E23-4510-0847-778A11518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5C692454-460D-EF51-F30A-3246B0A2D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4A1956DB-53A2-1751-9C41-C3BE6ACDB2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6" name="Graphic 5" descr="Stopwatch with solid fill">
            <a:extLst>
              <a:ext uri="{FF2B5EF4-FFF2-40B4-BE49-F238E27FC236}">
                <a16:creationId xmlns:a16="http://schemas.microsoft.com/office/drawing/2014/main" id="{218524CE-7134-84DB-1382-8F62221CA7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36306" y="2641294"/>
            <a:ext cx="2342001" cy="234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241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D5C776-D922-6A99-6E54-31BE02531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7DCB638-2D94-5DAA-0E99-6DA22F0E7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34B283-FF42-3D85-652B-1D28EB891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3FAB9-45E1-790D-73EF-D23A0B2D2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Future Work</a:t>
            </a:r>
            <a:endParaRPr lang="en-US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037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BE3E8-B156-3F51-97C2-7777B2DF1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Color changing when scaling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5A6F6-CC09-4EE1-A83F-282FCBFF0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Redder when larger</a:t>
            </a:r>
          </a:p>
          <a:p>
            <a:r>
              <a:rPr lang="en-US">
                <a:ea typeface="+mn-lt"/>
                <a:cs typeface="+mn-lt"/>
              </a:rPr>
              <a:t>Whiter when smaller</a:t>
            </a:r>
          </a:p>
          <a:p>
            <a:r>
              <a:rPr lang="en-US">
                <a:ea typeface="+mn-lt"/>
                <a:cs typeface="+mn-lt"/>
              </a:rPr>
              <a:t>Volumes stuck with massive scales</a:t>
            </a:r>
          </a:p>
          <a:p>
            <a:r>
              <a:rPr lang="en-US">
                <a:ea typeface="+mn-lt"/>
                <a:cs typeface="+mn-lt"/>
              </a:rPr>
              <a:t>Volumes: </a:t>
            </a:r>
            <a:r>
              <a:rPr lang="en-US" sz="2900">
                <a:ea typeface="+mn-lt"/>
                <a:cs typeface="+mn-lt"/>
              </a:rPr>
              <a:t>1 meter = 2000 units</a:t>
            </a:r>
          </a:p>
          <a:p>
            <a:r>
              <a:rPr lang="en-US" sz="2900">
                <a:ea typeface="+mn-lt"/>
                <a:cs typeface="+mn-lt"/>
              </a:rPr>
              <a:t>Usually: 1 meter = 1 unit</a:t>
            </a:r>
            <a:endParaRPr lang="en-US"/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0618D8B-A0BD-7ACB-F9EF-6315CFDE0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89" y="4797075"/>
            <a:ext cx="2234054" cy="2060353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E2BCD2F-4743-1DF2-6144-146C2A0BF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569" y="4800491"/>
            <a:ext cx="2234054" cy="2060353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EFB0F52-309E-5BA1-DB98-D8AF85E984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8211" y="4801674"/>
            <a:ext cx="2234054" cy="2060353"/>
          </a:xfrm>
          <a:prstGeom prst="rect">
            <a:avLst/>
          </a:prstGeom>
        </p:spPr>
      </p:pic>
      <p:pic>
        <p:nvPicPr>
          <p:cNvPr id="7" name="Picture 6" descr="A screenshot of a computer generated skull&#10;&#10;AI-generated content may be incorrect.">
            <a:extLst>
              <a:ext uri="{FF2B5EF4-FFF2-40B4-BE49-F238E27FC236}">
                <a16:creationId xmlns:a16="http://schemas.microsoft.com/office/drawing/2014/main" id="{AF00046B-D395-8D4A-1B21-B342D4A923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6300" y="4802916"/>
            <a:ext cx="2234054" cy="2060353"/>
          </a:xfrm>
          <a:prstGeom prst="rect">
            <a:avLst/>
          </a:prstGeom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811DAD2-6C45-64C2-3249-6D81C2CB4C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609" y="4804099"/>
            <a:ext cx="2234054" cy="2060353"/>
          </a:xfrm>
          <a:prstGeom prst="rect">
            <a:avLst/>
          </a:prstGeom>
        </p:spPr>
      </p:pic>
      <p:pic>
        <p:nvPicPr>
          <p:cNvPr id="12" name="Picture 11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999A6091-F930-EB98-3F4F-CE732B0CB3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4" name="Picture 13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CDB733BC-6779-B6C7-1DA7-B025D1512C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334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DE92DF-4769-4DE9-93FD-EE312718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5ACB24-7936-3FE9-F26A-D5285B25A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824" y="643467"/>
            <a:ext cx="4772975" cy="1800526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White volumes in edit mode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38454-57AE-84A9-AD0C-8860555BC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6824" y="2623381"/>
            <a:ext cx="4772974" cy="355358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ea typeface="+mn-lt"/>
                <a:cs typeface="+mn-lt"/>
              </a:rPr>
              <a:t>Volumes different in edit mode</a:t>
            </a:r>
          </a:p>
          <a:p>
            <a:r>
              <a:rPr lang="en-US" sz="2000">
                <a:ea typeface="+mn-lt"/>
                <a:cs typeface="+mn-lt"/>
              </a:rPr>
              <a:t>Completely white</a:t>
            </a:r>
          </a:p>
          <a:p>
            <a:r>
              <a:rPr lang="en-US" sz="2000">
                <a:ea typeface="+mn-lt"/>
                <a:cs typeface="+mn-lt"/>
              </a:rPr>
              <a:t>Still affected by changing variables</a:t>
            </a:r>
          </a:p>
          <a:p>
            <a:r>
              <a:rPr lang="en-US" sz="2000">
                <a:ea typeface="+mn-lt"/>
                <a:cs typeface="+mn-lt"/>
              </a:rPr>
              <a:t>Cause very unclear</a:t>
            </a:r>
          </a:p>
          <a:p>
            <a:r>
              <a:rPr lang="en-US" sz="2000">
                <a:ea typeface="+mn-lt"/>
                <a:cs typeface="+mn-lt"/>
              </a:rPr>
              <a:t>Maybe coroutines, graphics fence, compute shader</a:t>
            </a:r>
            <a:endParaRPr lang="en-US" sz="2000"/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3120C16-6040-5F80-CF4E-1294A0D6C2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491" y="643468"/>
            <a:ext cx="2583761" cy="2545005"/>
          </a:xfrm>
          <a:prstGeom prst="rect">
            <a:avLst/>
          </a:prstGeom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8CFEC3E-B3D1-EBF7-5540-BD72802F9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1930" y="3657600"/>
            <a:ext cx="2624883" cy="258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092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97D942E-09EF-4107-98F4-74DB7F72D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59C373-206B-0E86-F6D3-56B8E5629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015" y="3930305"/>
            <a:ext cx="3861960" cy="2437244"/>
          </a:xfrm>
        </p:spPr>
        <p:txBody>
          <a:bodyPr anchor="ctr">
            <a:normAutofit/>
          </a:bodyPr>
          <a:lstStyle/>
          <a:p>
            <a:r>
              <a:rPr lang="en-US" sz="3600">
                <a:ea typeface="+mj-lt"/>
                <a:cs typeface="+mj-lt"/>
              </a:rPr>
              <a:t>Depth buffer noise</a:t>
            </a:r>
            <a:endParaRPr lang="en-US" sz="36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0"/>
            <a:ext cx="11231745" cy="35578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red and black background&#10;&#10;AI-generated content may be incorrect.">
            <a:extLst>
              <a:ext uri="{FF2B5EF4-FFF2-40B4-BE49-F238E27FC236}">
                <a16:creationId xmlns:a16="http://schemas.microsoft.com/office/drawing/2014/main" id="{AA357AD6-E413-8A19-62D6-A1C5FC6057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358" r="-6" b="76"/>
          <a:stretch>
            <a:fillRect/>
          </a:stretch>
        </p:blipFill>
        <p:spPr>
          <a:xfrm>
            <a:off x="838200" y="364144"/>
            <a:ext cx="3335789" cy="2811320"/>
          </a:xfrm>
          <a:prstGeom prst="rect">
            <a:avLst/>
          </a:prstGeom>
        </p:spPr>
      </p:pic>
      <p:pic>
        <p:nvPicPr>
          <p:cNvPr id="5" name="Picture 4" descr="A red and black background&#10;&#10;AI-generated content may be incorrect.">
            <a:extLst>
              <a:ext uri="{FF2B5EF4-FFF2-40B4-BE49-F238E27FC236}">
                <a16:creationId xmlns:a16="http://schemas.microsoft.com/office/drawing/2014/main" id="{C0C78E99-A170-3EA1-03E8-C4BA1B8B5F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470" r="-5" b="-5"/>
          <a:stretch>
            <a:fillRect/>
          </a:stretch>
        </p:blipFill>
        <p:spPr>
          <a:xfrm>
            <a:off x="4466396" y="364143"/>
            <a:ext cx="3336953" cy="2811320"/>
          </a:xfrm>
          <a:prstGeom prst="rect">
            <a:avLst/>
          </a:prstGeom>
        </p:spPr>
      </p:pic>
      <p:pic>
        <p:nvPicPr>
          <p:cNvPr id="6" name="Picture 5" descr="A red and black background&#10;&#10;AI-generated content may be incorrect.">
            <a:extLst>
              <a:ext uri="{FF2B5EF4-FFF2-40B4-BE49-F238E27FC236}">
                <a16:creationId xmlns:a16="http://schemas.microsoft.com/office/drawing/2014/main" id="{B6FDD924-DBD4-7F66-B793-751D8FECDEC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470" r="-5" b="-5"/>
          <a:stretch>
            <a:fillRect/>
          </a:stretch>
        </p:blipFill>
        <p:spPr>
          <a:xfrm>
            <a:off x="8095756" y="364143"/>
            <a:ext cx="3336953" cy="281132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635346" y="5126067"/>
            <a:ext cx="219456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2C425-0AE0-5824-321B-212A86173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2719" y="3930305"/>
            <a:ext cx="6586915" cy="243724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>
                <a:ea typeface="+mn-lt"/>
                <a:cs typeface="+mn-lt"/>
              </a:rPr>
              <a:t>Noise at edge of volumes</a:t>
            </a:r>
          </a:p>
          <a:p>
            <a:r>
              <a:rPr lang="en-US" sz="2000">
                <a:ea typeface="+mn-lt"/>
                <a:cs typeface="+mn-lt"/>
              </a:rPr>
              <a:t>Changes every sample</a:t>
            </a:r>
          </a:p>
          <a:p>
            <a:r>
              <a:rPr lang="en-US" sz="2000">
                <a:ea typeface="+mn-lt"/>
                <a:cs typeface="+mn-lt"/>
              </a:rPr>
              <a:t>Because rays are slightly randomized </a:t>
            </a:r>
          </a:p>
          <a:p>
            <a:r>
              <a:rPr lang="en-US" sz="2000">
                <a:ea typeface="+mn-lt"/>
                <a:cs typeface="+mn-lt"/>
              </a:rPr>
              <a:t>And depth from most recent sample</a:t>
            </a:r>
          </a:p>
          <a:p>
            <a:r>
              <a:rPr lang="en-US" sz="2000">
                <a:ea typeface="+mn-lt"/>
                <a:cs typeface="+mn-lt"/>
              </a:rPr>
              <a:t>Ideally averaged like image</a:t>
            </a:r>
          </a:p>
          <a:p>
            <a:r>
              <a:rPr lang="en-US" sz="2000">
                <a:ea typeface="+mn-lt"/>
                <a:cs typeface="+mn-lt"/>
              </a:rPr>
              <a:t>How to include misses?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51926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red and black background&#10;&#10;AI-generated content may be incorrect.">
            <a:extLst>
              <a:ext uri="{FF2B5EF4-FFF2-40B4-BE49-F238E27FC236}">
                <a16:creationId xmlns:a16="http://schemas.microsoft.com/office/drawing/2014/main" id="{55D3EDF8-33BB-5D33-BDC6-D23481D1FF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1337"/>
          <a:stretch>
            <a:fillRect/>
          </a:stretch>
        </p:blipFill>
        <p:spPr>
          <a:xfrm>
            <a:off x="20" y="-3548407"/>
            <a:ext cx="12191980" cy="1040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272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974A0-4CFA-4D97-53FB-E3B982564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anchor="ctr">
            <a:normAutofit/>
          </a:bodyPr>
          <a:lstStyle/>
          <a:p>
            <a:r>
              <a:rPr lang="en-US" sz="4000">
                <a:ea typeface="+mj-lt"/>
                <a:cs typeface="+mj-lt"/>
              </a:rPr>
              <a:t>Flickering game view</a:t>
            </a:r>
            <a:endParaRPr lang="en-US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D8871-11A5-6B4F-50D6-F09014C85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2" y="2743200"/>
            <a:ext cx="4646905" cy="361314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>
                <a:ea typeface="+mn-lt"/>
                <a:cs typeface="+mn-lt"/>
              </a:rPr>
              <a:t>Happens outside of play mode</a:t>
            </a:r>
          </a:p>
          <a:p>
            <a:r>
              <a:rPr lang="en-US" sz="2000">
                <a:ea typeface="+mn-lt"/>
                <a:cs typeface="+mn-lt"/>
              </a:rPr>
              <a:t>Skybox and scene objects disappear</a:t>
            </a:r>
            <a:endParaRPr lang="en-US" sz="2000"/>
          </a:p>
          <a:p>
            <a:r>
              <a:rPr lang="en-US" sz="2000">
                <a:ea typeface="+mn-lt"/>
                <a:cs typeface="+mn-lt"/>
              </a:rPr>
              <a:t>Volumes remain occluded</a:t>
            </a:r>
          </a:p>
          <a:p>
            <a:r>
              <a:rPr lang="en-US" sz="2000">
                <a:ea typeface="+mn-lt"/>
                <a:cs typeface="+mn-lt"/>
              </a:rPr>
              <a:t>Occasionally extra glitch effects</a:t>
            </a:r>
          </a:p>
          <a:p>
            <a:r>
              <a:rPr lang="en-US" sz="2000">
                <a:ea typeface="+mn-lt"/>
                <a:cs typeface="+mn-lt"/>
              </a:rPr>
              <a:t>Perhaps updated at unexpected time</a:t>
            </a:r>
            <a:endParaRPr lang="en-US" sz="2000"/>
          </a:p>
        </p:txBody>
      </p:sp>
      <p:pic>
        <p:nvPicPr>
          <p:cNvPr id="4" name="Picture 3" descr="A x-ray of a human body&#10;&#10;AI-generated content may be incorrect.">
            <a:extLst>
              <a:ext uri="{FF2B5EF4-FFF2-40B4-BE49-F238E27FC236}">
                <a16:creationId xmlns:a16="http://schemas.microsoft.com/office/drawing/2014/main" id="{F4294314-503F-2FA1-588B-30158F1AE0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845" r="33100"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69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F09F8-3629-E260-CFEB-AE858B492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BFE2B-C4B1-97B7-BCDC-224B13FA0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669B5-153A-9F26-BC99-4C5C9FD73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3D renderers existed for a long time</a:t>
            </a:r>
          </a:p>
          <a:p>
            <a:r>
              <a:rPr lang="en-US"/>
              <a:t>But only now photorealistic</a:t>
            </a:r>
          </a:p>
          <a:p>
            <a:r>
              <a:rPr lang="en-US"/>
              <a:t>Power graphics cards are ubiquitous</a:t>
            </a:r>
          </a:p>
          <a:p>
            <a:r>
              <a:rPr lang="en-US"/>
              <a:t>Investigation warranted into 3D renderers again</a:t>
            </a:r>
          </a:p>
        </p:txBody>
      </p:sp>
      <p:pic>
        <p:nvPicPr>
          <p:cNvPr id="6" name="Picture 5" descr="A close up of a sign&#10;&#10;AI-generated content may be incorrect.">
            <a:extLst>
              <a:ext uri="{FF2B5EF4-FFF2-40B4-BE49-F238E27FC236}">
                <a16:creationId xmlns:a16="http://schemas.microsoft.com/office/drawing/2014/main" id="{A2B910FF-D6D9-544D-B182-EBCDACDF3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8" name="Picture 7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CFC924F9-C910-45E0-FDC0-4340004D2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0" name="Picture 9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D1ECC106-B1AE-09BF-574F-08F4300869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7" name="Picture 6" descr="A close-up of a skeleton&#10;&#10;AI-generated content may be incorrect.">
            <a:extLst>
              <a:ext uri="{FF2B5EF4-FFF2-40B4-BE49-F238E27FC236}">
                <a16:creationId xmlns:a16="http://schemas.microsoft.com/office/drawing/2014/main" id="{D467920F-6035-7F11-C563-F31BC8E85C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7352" y="4613403"/>
            <a:ext cx="5377296" cy="221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702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FBA56-EDCB-10B0-0DEF-B3E7B4D08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Other future 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53812-C91B-A95C-DDC3-7C2C887AE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Future work of Simon </a:t>
            </a:r>
            <a:r>
              <a:rPr lang="en-US" err="1">
                <a:ea typeface="+mn-lt"/>
                <a:cs typeface="+mn-lt"/>
              </a:rPr>
              <a:t>Giesse</a:t>
            </a:r>
            <a:r>
              <a:rPr lang="en-US" sz="2900">
                <a:ea typeface="+mn-lt"/>
                <a:cs typeface="+mn-lt"/>
              </a:rPr>
              <a:t>[2]:</a:t>
            </a:r>
            <a:endParaRPr lang="en-US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Rendering issues when rotating volumes</a:t>
            </a:r>
          </a:p>
          <a:p>
            <a:r>
              <a:rPr lang="en-US">
                <a:ea typeface="+mn-lt"/>
                <a:cs typeface="+mn-lt"/>
              </a:rPr>
              <a:t>Adding UI for builds</a:t>
            </a:r>
          </a:p>
          <a:p>
            <a:r>
              <a:rPr lang="en-US">
                <a:ea typeface="+mn-lt"/>
                <a:cs typeface="+mn-lt"/>
              </a:rPr>
              <a:t>Experiment with path tracing everything</a:t>
            </a:r>
          </a:p>
          <a:p>
            <a:r>
              <a:rPr lang="en-US">
                <a:ea typeface="+mn-lt"/>
                <a:cs typeface="+mn-lt"/>
              </a:rPr>
              <a:t>Using reflections probes</a:t>
            </a:r>
          </a:p>
          <a:p>
            <a:r>
              <a:rPr lang="en-US">
                <a:ea typeface="+mn-lt"/>
                <a:cs typeface="+mn-lt"/>
              </a:rPr>
              <a:t>Integrating the Light components</a:t>
            </a:r>
          </a:p>
          <a:p>
            <a:r>
              <a:rPr lang="en-US">
                <a:ea typeface="+mn-lt"/>
                <a:cs typeface="+mn-lt"/>
              </a:rPr>
              <a:t>Applying denoisers to image</a:t>
            </a:r>
            <a:endParaRPr lang="en-US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715A7050-ADEB-D260-033E-C679DC89E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77A75167-30C3-27AA-5707-87A1A5256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A50F3C4F-71F8-7E54-16E2-D79907930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2345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A75E5-392A-6106-D3E2-EA691B066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Conclusion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824AB-2E5D-B888-3234-95F562CC6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Built upon previous work</a:t>
            </a:r>
          </a:p>
          <a:p>
            <a:r>
              <a:rPr lang="en-US">
                <a:ea typeface="+mn-lt"/>
                <a:cs typeface="+mn-lt"/>
              </a:rPr>
              <a:t>Better integrated into Unity</a:t>
            </a:r>
          </a:p>
          <a:p>
            <a:r>
              <a:rPr lang="en-US">
                <a:ea typeface="+mn-lt"/>
                <a:cs typeface="+mn-lt"/>
              </a:rPr>
              <a:t>Occlusion, depth sorting, and support for multiple volumes</a:t>
            </a:r>
          </a:p>
          <a:p>
            <a:r>
              <a:rPr lang="en-US">
                <a:ea typeface="+mn-lt"/>
                <a:cs typeface="+mn-lt"/>
              </a:rPr>
              <a:t>In scene view and edit mode</a:t>
            </a:r>
          </a:p>
          <a:p>
            <a:r>
              <a:rPr lang="en-US">
                <a:ea typeface="+mn-lt"/>
                <a:cs typeface="+mn-lt"/>
              </a:rPr>
              <a:t>Visual capabilities of path tracer</a:t>
            </a:r>
          </a:p>
          <a:p>
            <a:r>
              <a:rPr lang="en-US">
                <a:ea typeface="+mn-lt"/>
                <a:cs typeface="+mn-lt"/>
              </a:rPr>
              <a:t>Benchmarks</a:t>
            </a:r>
          </a:p>
          <a:p>
            <a:r>
              <a:rPr lang="en-US">
                <a:ea typeface="+mn-lt"/>
                <a:cs typeface="+mn-lt"/>
              </a:rPr>
              <a:t>Bug fixes and quality-of-life</a:t>
            </a:r>
          </a:p>
          <a:p>
            <a:r>
              <a:rPr lang="en-US">
                <a:ea typeface="+mn-lt"/>
                <a:cs typeface="+mn-lt"/>
              </a:rPr>
              <a:t>Valuable stepping stone for future work </a:t>
            </a:r>
            <a:endParaRPr lang="en-US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8F5F3A32-3AC9-0688-9C3E-50C0C52F1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3870574E-F461-925E-3D2C-12E6ADE1B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EE70BEB6-5CDF-2F44-4C39-F4BCBEF07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672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8623C3-7118-4C85-8150-0A64CE4C3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BBF7DAB-F73D-0AD7-D133-8977569B6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159834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ABB432-DDFB-1D0C-8F66-2A76E6481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933" y="995318"/>
            <a:ext cx="9872134" cy="1193968"/>
          </a:xfrm>
          <a:solidFill>
            <a:srgbClr val="FFFFFF"/>
          </a:solidFill>
          <a:ln w="38100">
            <a:solidFill>
              <a:srgbClr val="7F7F7F"/>
            </a:solidFill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3F3F3F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B9CF5-D08D-FD1C-36C4-9CFF11E48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6915" y="2888250"/>
            <a:ext cx="4297351" cy="29597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 strike="sngStrike"/>
              <a:t>Introduction</a:t>
            </a:r>
          </a:p>
          <a:p>
            <a:r>
              <a:rPr lang="en-US" sz="2000" strike="sngStrike"/>
              <a:t>Goals</a:t>
            </a:r>
          </a:p>
          <a:p>
            <a:r>
              <a:rPr lang="en-US" sz="2000" strike="sngStrike"/>
              <a:t>Related Work</a:t>
            </a:r>
          </a:p>
          <a:p>
            <a:r>
              <a:rPr lang="en-US" sz="2000" strike="sngStrike"/>
              <a:t>Methods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AC897A-F3AF-B8A7-41DF-7353E3B5BF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2888250"/>
            <a:ext cx="0" cy="2769135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4C55614-4715-EA35-432B-27807A0CCB98}"/>
              </a:ext>
            </a:extLst>
          </p:cNvPr>
          <p:cNvSpPr txBox="1">
            <a:spLocks/>
          </p:cNvSpPr>
          <p:nvPr/>
        </p:nvSpPr>
        <p:spPr>
          <a:xfrm>
            <a:off x="6417731" y="2888250"/>
            <a:ext cx="4292594" cy="29597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strike="sngStrike"/>
              <a:t>Results</a:t>
            </a:r>
          </a:p>
          <a:p>
            <a:r>
              <a:rPr lang="en-US" sz="2000" strike="sngStrike"/>
              <a:t>Summary</a:t>
            </a:r>
          </a:p>
          <a:p>
            <a:r>
              <a:rPr lang="en-US" sz="2000" strike="sngStrike"/>
              <a:t>Future Work</a:t>
            </a:r>
          </a:p>
          <a:p>
            <a:r>
              <a:rPr lang="en-US" sz="2000" strike="sngStrike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101607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77BAFB-3BD3-41BB-9107-FAE224AE2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6823A9B-C188-42D4-847C-3AD928DB14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42784" y="253140"/>
            <a:ext cx="6184555" cy="6184555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4B557F3-1A0C-4749-A6DB-EAC082DF3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24848" y="253140"/>
            <a:ext cx="6184555" cy="6184555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5D55AA6-3751-494F-868A-DCEDC5CE8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03723" y="136525"/>
            <a:ext cx="6184555" cy="6184555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9A1867-4049-5BAD-59BB-337EFE330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1400" y="965580"/>
            <a:ext cx="5204489" cy="3160593"/>
          </a:xfrm>
        </p:spPr>
        <p:txBody>
          <a:bodyPr>
            <a:normAutofit/>
          </a:bodyPr>
          <a:lstStyle/>
          <a:p>
            <a:r>
              <a:rPr lang="en-US" sz="5400">
                <a:solidFill>
                  <a:schemeClr val="bg1"/>
                </a:solidFill>
                <a:ea typeface="+mj-lt"/>
                <a:cs typeface="+mj-lt"/>
              </a:rPr>
              <a:t>Thank you for listening!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7B35C5-92A3-5A37-8B45-3D791493D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20817" y="4409960"/>
            <a:ext cx="4508641" cy="1116414"/>
          </a:xfrm>
        </p:spPr>
        <p:txBody>
          <a:bodyPr>
            <a:normAutofit/>
          </a:bodyPr>
          <a:lstStyle/>
          <a:p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6" name="Graphic 212">
            <a:extLst>
              <a:ext uri="{FF2B5EF4-FFF2-40B4-BE49-F238E27FC236}">
                <a16:creationId xmlns:a16="http://schemas.microsoft.com/office/drawing/2014/main" id="{4D4C00DC-4DC6-4CD2-9E31-F17E6CEBC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56275" y="975977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Graphic 212">
            <a:extLst>
              <a:ext uri="{FF2B5EF4-FFF2-40B4-BE49-F238E27FC236}">
                <a16:creationId xmlns:a16="http://schemas.microsoft.com/office/drawing/2014/main" id="{D82AB1B2-7970-42CF-8BF5-567C69E9F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56275" y="975977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0" name="Graphic 190">
            <a:extLst>
              <a:ext uri="{FF2B5EF4-FFF2-40B4-BE49-F238E27FC236}">
                <a16:creationId xmlns:a16="http://schemas.microsoft.com/office/drawing/2014/main" id="{66FB5A75-BDE2-4F12-A95B-C48788A76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80947" y="1755501"/>
            <a:ext cx="1598829" cy="531293"/>
            <a:chOff x="2504802" y="1755501"/>
            <a:chExt cx="1598829" cy="531293"/>
          </a:xfrm>
          <a:solidFill>
            <a:schemeClr val="bg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C86CBC8-A814-4C0C-A287-7C549693D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AA52F4F-14E6-402F-A196-668B9CA9BC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C10FB9CA-E7FA-462C-B537-F1224ED1AC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19820" y="4236107"/>
            <a:ext cx="510988" cy="510988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8469AE7-A75B-4F37-850B-EF5974ABE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19820" y="4236107"/>
            <a:ext cx="510988" cy="510988"/>
          </a:xfrm>
          <a:prstGeom prst="ellipse">
            <a:avLst/>
          </a:pr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8" name="Graphic 4">
            <a:extLst>
              <a:ext uri="{FF2B5EF4-FFF2-40B4-BE49-F238E27FC236}">
                <a16:creationId xmlns:a16="http://schemas.microsoft.com/office/drawing/2014/main" id="{63301095-70B2-49AA-8DA9-A35629AD6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597506" y="4175798"/>
            <a:ext cx="1861486" cy="1861665"/>
            <a:chOff x="5734053" y="3067000"/>
            <a:chExt cx="724484" cy="724549"/>
          </a:xfrm>
          <a:solidFill>
            <a:schemeClr val="bg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218E08C-0BEA-45C2-8C09-4141DDDA0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067000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32F6090-14E0-44C6-B9FC-C91047BCDC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06700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DB9402B-335C-4892-9E7C-C400E95BE0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7A4371D-4448-409A-93F3-0C92E3EBDC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80149CB-4B8F-4FD1-AC5E-25670C9EA0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2D49A1A-35B0-4620-9D1E-A782A0E97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06700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FF46F08-B1E4-44C1-BD4A-4191D6EAD9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DB16610-3D81-4E5C-850D-5D1245C0DC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12624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05501B2-83AC-4299-BE5A-8CA16B4089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12624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CF1B90-3B3A-403E-A94F-8B82945D07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6A1CBA9-4AC1-4C42-9429-3FF31DF282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1318D9B-FD39-402A-ADFA-0E6CC789A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33FB08F-B346-47C0-A7CD-1DE53E6C0D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12624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93AD6F2-6408-4A8E-9749-CB7388EF3D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15D9D2F-1568-4BE3-A54A-69F52492B0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185393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AB547A7-0D80-491F-98B4-C6B7CC4FC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185393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E2693CD-DAF5-4B26-9A2F-17673BF318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96EEE12-952A-4693-B161-D7071D6010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4228DCC-1611-4BDC-90AA-231F67EB11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A163C3C-D3DF-461F-B6A8-90C7C227D1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185393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D021D29-2980-41C3-AB83-DA93C105BC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C09C1FA-1A9D-49A7-9D73-8B777140A3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244637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B8D8CD4-7B9B-48A5-BC59-0CB859354F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244635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24D0A27-A8B0-4020-9399-24127726E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68E8EBA-9F8C-4650-B9BE-38A0A56BC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A460BB3-2605-4AA2-AE1D-B9FB61EBF2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E2E38EE-DBBE-4CC1-9498-E7193E1B28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24463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F191D5C-7D2A-4408-A8F2-389D2360F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8F7193B-B379-4921-9F17-1841D50611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303786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4C5E53C-6003-4F74-B1CA-C7EA1E4993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30378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B97B2B1-1CF5-46A5-940D-AB8F57F5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783F4F1-D8CE-4453-B79B-AD976E272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6A7A4C9-F24F-4F00-A2FA-29E788A091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B694A32-59D6-46E3-8CE4-E4C485C2CB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30378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83EBB4C-28FF-41C6-90D6-5F30FC0868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707659D-8AE9-49B5-AB29-ECC099F49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363031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C987ECC-9573-46EA-9C4A-7C3CAE3938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36302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DAF6708-18C2-4082-B024-6CEA32AE0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2CBB5AE-39E2-4D9B-A834-64D31B003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592DE98-77BF-4E8E-AEB4-1934207BAE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AF5D9A0-BA94-4D2B-8479-26C55355B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363031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CAA6A8E-7ACF-4EF7-AAD6-734A009DCF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D3695-F212-4BAD-BBB3-EC1F62474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422181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B1B3ECB-7594-4C5C-B62B-E686C0A89E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4221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EE54C3C-D9E5-4782-B8F6-058EB2D63E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AE78EEE-DC43-44E1-AB47-ACB80F94B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47D67EF-1141-4582-866E-FE02FB2360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9ECC931-60A1-4628-A34B-4B68DA3CC2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4221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587D2BE-3417-44AE-BEEF-57F88CECB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CEB2ED3-A08D-4286-B75D-893289F3F3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06700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C7DB7BB-8173-4377-85B0-032B7BDAB6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3EF69B4-3F48-4509-8BF8-926E23BC1D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1A86650-1EF5-46E3-885D-96985105A8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7EBBDE2-BD90-481F-A671-34E2186FB0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7DAF1CB-838D-4C5C-8FB7-76BF677FE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4573DA8-D2F3-4644-AC79-83843615C4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12624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1AB53B8-0D5C-44BD-A2A9-ABBF659E1F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12624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9B7FA60-B453-4877-8D47-CA1209DF91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12624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A6D2414-BCCC-40E8-B990-47642EFE96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12624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B0F37C2B-B7E6-420D-AD39-3AE4A2FBE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12624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6417E45-D7FC-40B8-AD49-941B28D18C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12624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A8D1963-0C59-476C-AAFA-A7AF4FF50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18539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BE777A9-EC29-46FC-AD21-AC7FD89B13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63BA1CE-93FB-42C7-8381-765E500232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F30F275-ADC8-4FD1-8B4B-673B37517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DB20529C-F2DD-4607-8DEE-19A9329686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8029A9A-DFF9-49CE-8CEE-95A6695F39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185391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822C2EC-B05D-4CE6-9D59-164769D0ED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244634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3A0760F-F576-4A97-94AF-8BBE590844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CA76721C-646A-4910-AD1A-BE6B67767C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65D4766-CAEC-4074-A9E2-6110A12389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F1A0AC6-319D-49D8-A4FB-17A70E8E89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9502B48-2B92-45BF-B9AC-1102B38078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24463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6363AFA7-321F-431C-B2FD-ADCB4D24B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30378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3EDDE1B-7379-4973-8CFD-F3C737104D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F20B58A-2DB8-46B2-9E93-9C8C817DC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5A3EF12-3DA1-4505-A44B-1B96348873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B08812B-9264-47E7-8EC8-1233869F6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2A29F226-A243-410B-BEE4-EBA9DD76F8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30378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DF57348-F837-475C-A7AA-3C7210041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363028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1E41B89A-9A45-4947-ADB0-940040049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36302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C1F1525-32BC-46E1-84E6-C2BB88730B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36302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C73A8972-BA44-40C6-B045-83E78C4D4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36302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C196E956-03D1-4F79-826A-A2F5E3DEF1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36302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DA7B07B-EAC8-4FA5-B14F-3ABF8BA7A2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363029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3C28672-FF9E-4FE0-AC47-2FDD26CD75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4221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E347BAB3-EA9C-4ADD-AE5E-28F2E3C538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4221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21920C4-EE31-4F03-A0D5-A280D3F4B1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4221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6EBB3D05-4C78-4F10-8D03-8909DBCFB3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42217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FC65F531-84E4-463F-8791-EB6EDFA63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4221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A63BB6A3-D482-43F2-9F5F-20E163CC44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ABDCCD34-EB5D-4194-8A28-1424E98AE4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481330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058544E-163D-4FFF-9A69-0B3A3F2D66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48133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1041486-0577-4F0E-8DD5-5E20E26729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1D11099-C84E-43AC-9F20-92460E1708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598FB87-8AFF-4C56-9E2C-776F4641E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701E761-16DE-4350-9718-DD81B37FB9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48133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52E747F-E415-4348-A11A-4CABCB64B5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6472F13-E6DE-4469-9563-F478261B6E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54057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5C72FE15-910B-4622-A14C-AFA2DFCC02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540575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BAB8F759-DEFA-4D35-B76E-6D3034FB7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A1BBCEBD-DCE2-4354-B878-49ABEC367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2CBB3A18-0021-403F-8E24-8805829B42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8FDF7AAC-1EC6-4409-90AB-DBB984883D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540575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5B9999E8-7D25-4049-8328-685B556DC6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E77FC8A9-DEAE-424D-B460-12E0F3268D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5997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54F9C69A-0DCF-444A-B970-32B4120483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5997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8BD94DDA-54FF-48EE-9DAC-C0EA6F91D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E18A6989-0132-4CB7-BB68-EEBC4E0806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1357332-D19F-4C2B-B474-21D5539B90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295C7590-8B80-428C-95A9-638B26542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5997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CA0E8A31-7520-4726-9D96-43BA87407E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9407EEE0-5D8E-4CCC-A91B-0CB523227C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3" y="3658968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799DFCC-868B-4257-B530-8E8D616CC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99" y="365896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7F5EEB5-FE82-45A8-97C4-88460ABAFB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49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CD76E4C7-EB07-499D-9BC3-FF39C8B61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86EFDF8D-E5F7-4EB8-B8DA-3CC7E21D88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5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2CA6506B-EACA-4FB2-81AB-E028F44786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0" y="365896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193E4771-2787-4901-93D8-7E90F3F479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0EA31773-15F1-4605-8787-6891ABB2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718118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1302C213-2CD5-4168-9534-111E6E81A8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71811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B9B36C24-2336-41FD-BAC4-6CD69DFD55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CA3AFAFE-D376-4A7B-928B-833531472D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6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7C685A00-A4F7-4250-BAAA-70978DADE4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52682F3-EDD5-4BDC-BB19-A4540873A8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71811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2C5E1880-CFBA-4547-9C23-6D2C433048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439AAF4F-2AAD-4A02-A7FA-FE28D5286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7" y="3777362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05614144-9309-41ED-8E05-839A6EEFF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1" y="377736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24324D6F-A81D-45F2-BA36-C53F1AB0C6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3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B00668D-07BC-47CF-9D1E-F94EC7C56F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701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CF78A89-29F2-4973-8463-DF3C57EFB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54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5BCB645-FB02-40FC-99A4-06CA3F1B2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102" y="377736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F6115A3A-2FBE-4633-A426-37D05BC071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50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AEFD8D2F-B95A-4C0A-AE85-53171B29F5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481330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4DD4F397-1F35-4E06-8EC1-8F58C51912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B031E5E0-C77D-49F7-ADF2-258D23052D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3F044DE9-FE64-4C30-8191-7E1547880C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9B18BCEB-85ED-4077-ACB7-FEB2F6443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00C0927E-2CCF-4F8E-8A54-22B8A93C97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37" y="348132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D0C3350E-04F5-4FED-9991-4DD964E099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54057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F43D0338-A6C9-4866-8D0C-072664518E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5405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0EA171B-27E2-4100-9D5F-123CF6E7F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54058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2FD540C-F3DF-40F5-B2BE-BBD113EF4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54058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57768D93-FAD4-4236-969B-B8EE8E88F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5405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F5E0490-21C2-4EF6-950D-38814F32C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37" y="3540588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8E981C9B-710F-4034-AE82-28B1B07245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59973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CC62C2CC-DBAE-4877-8F55-02FE00AE8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8F57D8B-1988-441F-9DAE-A525DA5E9D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6715F028-3A13-4D5F-86C4-74C0AD81D6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C6C9B50-47B3-44E7-B897-43D010A18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59973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F3F602F0-702E-4D5F-A4FC-0E602C02B9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37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9F379870-B34C-4DFC-9F0A-BDAB8C89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6589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641092AC-FED1-4D1D-B57C-0AC883CA95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EA8A0B5E-5BB1-46AF-AC31-7D3756F354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1C519384-2192-432B-B768-64B4BC2DA9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13C77A9D-44F0-4289-A611-D8AF813570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0A54AEDC-E418-4E02-A713-6CE30C0CDD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41" y="36589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4FECFE3-9F31-47B0-B17F-CF2A1CEE85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9" y="371813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68167DF4-8B16-419B-B7BA-2FD5FF6CC8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50" y="37181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A543D24F-44C0-4DDF-A30E-8C8407548F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5" y="37181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63DEAE3C-3931-41EE-B4A1-F9385602BE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5" y="37181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B11945CD-32F6-4C09-82AF-551051231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92" y="371812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9109F44F-512F-4792-AED2-ECA80DDE16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40" y="37181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29B9E19B-BC56-46F2-BFFF-1688CEA55A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777375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F573BDDE-4AED-43FB-B8D1-B5F370893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50" y="377737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EFFDA684-6DFF-4629-830E-6F2ACAB8C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6" y="377737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2E23250-6349-4726-AF61-08A57B3A2E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55" y="377735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8536AAE6-5497-4B0A-9C9F-4EAA1BB322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314" y="377745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52B72898-B9DE-4574-BB20-0C317954D4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19246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74AA81-B3D1-8E57-56F1-A1633756D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Question marks in a line and one question mark is lit">
            <a:extLst>
              <a:ext uri="{FF2B5EF4-FFF2-40B4-BE49-F238E27FC236}">
                <a16:creationId xmlns:a16="http://schemas.microsoft.com/office/drawing/2014/main" id="{0A8CDC1E-03A0-7BA2-3DD2-3FA184E9BC2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827" r="-2" b="14776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7F4281-4FAB-A463-8850-8EBF2C70BD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  <a:ea typeface="+mj-lt"/>
                <a:cs typeface="+mj-lt"/>
              </a:rPr>
              <a:t>Questions?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C19676-51CF-9686-6D04-1BB40A2ACF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915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5CDC7-27F6-F587-CA5F-3FD536516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AF932-0139-646C-2465-C13424A43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08904-8BD8-1712-8AEB-3430B7B24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>
                <a:ea typeface="+mn-lt"/>
                <a:cs typeface="+mn-lt"/>
              </a:rPr>
              <a:t>Integrate into Unity</a:t>
            </a:r>
          </a:p>
          <a:p>
            <a:r>
              <a:rPr lang="en-US">
                <a:ea typeface="+mn-lt"/>
                <a:cs typeface="+mn-lt"/>
              </a:rPr>
              <a:t>Many renderers are standalone software: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Locked into operating system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Hard to expand upon</a:t>
            </a:r>
          </a:p>
          <a:p>
            <a:r>
              <a:rPr lang="en-US">
                <a:ea typeface="+mn-lt"/>
                <a:cs typeface="+mn-lt"/>
              </a:rPr>
              <a:t>Having renderer in Unity: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Cross platform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Simplified interface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Familiar to many</a:t>
            </a:r>
            <a:endParaRPr lang="en-US"/>
          </a:p>
          <a:p>
            <a:r>
              <a:rPr lang="en-US">
                <a:ea typeface="+mn-lt"/>
                <a:cs typeface="+mn-lt"/>
              </a:rPr>
              <a:t>Technology and image quality important</a:t>
            </a:r>
          </a:p>
          <a:p>
            <a:r>
              <a:rPr lang="en-US">
                <a:ea typeface="+mn-lt"/>
                <a:cs typeface="+mn-lt"/>
              </a:rPr>
              <a:t>But without ease of use, no one will use it</a:t>
            </a:r>
            <a:endParaRPr lang="en-US"/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6D40CC08-97E9-4C18-81EA-B3F59F08F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527F636D-808C-D82B-A44C-4AC3CA0F7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AAB95B96-D6E9-756D-2FCE-7262B3A309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0002A0-D7CD-9CF6-0C4A-41FE401285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1768" y="3252787"/>
            <a:ext cx="3899189" cy="13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448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AAC16B-9EC2-F951-500A-FC863DA1A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DC58297-0D21-9178-6FB4-D2645D4DD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AFE6F32-D9C7-E103-DF23-9264C4988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33B84E-F231-5AE3-8AF7-EBF0B2F24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Related Work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03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EDEC2F-8F80-043B-CB0E-1FAD89867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human body with internal organs&#10;&#10;AI-generated content may be incorrect.">
            <a:extLst>
              <a:ext uri="{FF2B5EF4-FFF2-40B4-BE49-F238E27FC236}">
                <a16:creationId xmlns:a16="http://schemas.microsoft.com/office/drawing/2014/main" id="{54518510-EFB6-4FB4-BFDB-BCE36960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18" r="25181" b="6621"/>
          <a:stretch>
            <a:fillRect/>
          </a:stretch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5000">
                <a:schemeClr val="tx1">
                  <a:alpha val="78000"/>
                </a:schemeClr>
              </a:gs>
              <a:gs pos="19000">
                <a:schemeClr val="tx1">
                  <a:alpha val="38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FB2D84-F114-EB2E-A304-691EDC13B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b">
            <a:normAutofit/>
          </a:bodyPr>
          <a:lstStyle/>
          <a:p>
            <a:r>
              <a:rPr lang="en-US" sz="2800">
                <a:solidFill>
                  <a:schemeClr val="bg1"/>
                </a:solidFill>
                <a:ea typeface="+mj-lt"/>
                <a:cs typeface="+mj-lt"/>
              </a:rPr>
              <a:t>Related Work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B14D3C-AA2D-9B96-7EB5-6E4F2B7A9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 err="1">
                <a:solidFill>
                  <a:schemeClr val="bg1"/>
                </a:solidFill>
                <a:ea typeface="+mn-lt"/>
                <a:cs typeface="+mn-lt"/>
              </a:rPr>
              <a:t>VolRen</a:t>
            </a:r>
            <a:r>
              <a:rPr lang="en-US" sz="1700">
                <a:solidFill>
                  <a:schemeClr val="bg1"/>
                </a:solidFill>
                <a:ea typeface="+mn-lt"/>
                <a:cs typeface="+mn-lt"/>
              </a:rPr>
              <a:t> by Hofmann and Evans</a:t>
            </a:r>
          </a:p>
          <a:p>
            <a:r>
              <a:rPr lang="en-US" sz="1700">
                <a:solidFill>
                  <a:schemeClr val="bg1"/>
                </a:solidFill>
                <a:ea typeface="+mn-lt"/>
                <a:cs typeface="+mn-lt"/>
              </a:rPr>
              <a:t>Originally made in OpenGL</a:t>
            </a:r>
          </a:p>
          <a:p>
            <a:r>
              <a:rPr lang="en-US" sz="1700">
                <a:solidFill>
                  <a:schemeClr val="bg1"/>
                </a:solidFill>
                <a:ea typeface="+mn-lt"/>
                <a:cs typeface="+mn-lt"/>
              </a:rPr>
              <a:t>Core algorithm we build upon</a:t>
            </a:r>
          </a:p>
          <a:p>
            <a:r>
              <a:rPr lang="en-US" sz="1700">
                <a:solidFill>
                  <a:schemeClr val="bg1"/>
                </a:solidFill>
                <a:ea typeface="+mn-lt"/>
                <a:cs typeface="+mn-lt"/>
              </a:rPr>
              <a:t>Simulating full paths of photons</a:t>
            </a:r>
          </a:p>
          <a:p>
            <a:r>
              <a:rPr lang="en-US" sz="1700">
                <a:solidFill>
                  <a:schemeClr val="bg1"/>
                </a:solidFill>
                <a:ea typeface="+mn-lt"/>
                <a:cs typeface="+mn-lt"/>
              </a:rPr>
              <a:t>Image starts out noisy</a:t>
            </a:r>
          </a:p>
          <a:p>
            <a:r>
              <a:rPr lang="en-US" sz="1700">
                <a:solidFill>
                  <a:schemeClr val="bg1"/>
                </a:solidFill>
                <a:ea typeface="+mn-lt"/>
                <a:cs typeface="+mn-lt"/>
              </a:rPr>
              <a:t>Gets better after more samples</a:t>
            </a:r>
          </a:p>
          <a:p>
            <a:endParaRPr lang="en-US" sz="1700">
              <a:solidFill>
                <a:schemeClr val="bg1"/>
              </a:solidFill>
              <a:ea typeface="+mn-lt"/>
              <a:cs typeface="+mn-lt"/>
            </a:endParaRPr>
          </a:p>
        </p:txBody>
      </p:sp>
      <p:sp>
        <p:nvSpPr>
          <p:cNvPr id="5" name="Google Shape;99;p2">
            <a:extLst>
              <a:ext uri="{FF2B5EF4-FFF2-40B4-BE49-F238E27FC236}">
                <a16:creationId xmlns:a16="http://schemas.microsoft.com/office/drawing/2014/main" id="{7742EF95-D9A7-AED7-C5BF-FF99D53FC482}"/>
              </a:ext>
            </a:extLst>
          </p:cNvPr>
          <p:cNvSpPr txBox="1">
            <a:spLocks noGrp="1"/>
          </p:cNvSpPr>
          <p:nvPr/>
        </p:nvSpPr>
        <p:spPr>
          <a:xfrm>
            <a:off x="292230" y="6483109"/>
            <a:ext cx="946002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>
                <a:solidFill>
                  <a:schemeClr val="bg1"/>
                </a:solidFill>
              </a:rPr>
              <a:t>[3] N. Hofmann and A. Evans, “</a:t>
            </a:r>
            <a:r>
              <a:rPr lang="de-DE" err="1">
                <a:solidFill>
                  <a:schemeClr val="bg1"/>
                </a:solidFill>
              </a:rPr>
              <a:t>Efficient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 err="1">
                <a:solidFill>
                  <a:schemeClr val="bg1"/>
                </a:solidFill>
              </a:rPr>
              <a:t>Unbiased</a:t>
            </a:r>
            <a:r>
              <a:rPr lang="de-DE">
                <a:solidFill>
                  <a:schemeClr val="bg1"/>
                </a:solidFill>
              </a:rPr>
              <a:t> Volume Path Tracing on </a:t>
            </a:r>
            <a:r>
              <a:rPr lang="de-DE" err="1">
                <a:solidFill>
                  <a:schemeClr val="bg1"/>
                </a:solidFill>
              </a:rPr>
              <a:t>the</a:t>
            </a:r>
            <a:r>
              <a:rPr lang="de-DE">
                <a:solidFill>
                  <a:schemeClr val="bg1"/>
                </a:solidFill>
              </a:rPr>
              <a:t> GPU,” in </a:t>
            </a:r>
            <a:r>
              <a:rPr lang="de-DE" i="1">
                <a:solidFill>
                  <a:schemeClr val="bg1"/>
                </a:solidFill>
              </a:rPr>
              <a:t>Ray Tracing Gems II: Next Generation Real-Time Rendering </a:t>
            </a:r>
            <a:r>
              <a:rPr lang="de-DE" i="1" err="1">
                <a:solidFill>
                  <a:schemeClr val="bg1"/>
                </a:solidFill>
              </a:rPr>
              <a:t>with</a:t>
            </a:r>
            <a:r>
              <a:rPr lang="de-DE" i="1">
                <a:solidFill>
                  <a:schemeClr val="bg1"/>
                </a:solidFill>
              </a:rPr>
              <a:t> DXR, Vulkan, and </a:t>
            </a:r>
            <a:r>
              <a:rPr lang="de-DE" i="1" err="1">
                <a:solidFill>
                  <a:schemeClr val="bg1"/>
                </a:solidFill>
              </a:rPr>
              <a:t>OptiX</a:t>
            </a:r>
            <a:r>
              <a:rPr lang="de-DE">
                <a:solidFill>
                  <a:schemeClr val="bg1"/>
                </a:solidFill>
              </a:rPr>
              <a:t>, A. Marrs, P. Shirley, and I. Wald, Eds., Berkeley, CA: </a:t>
            </a:r>
            <a:r>
              <a:rPr lang="de-DE" err="1">
                <a:solidFill>
                  <a:schemeClr val="bg1"/>
                </a:solidFill>
              </a:rPr>
              <a:t>Apress</a:t>
            </a:r>
            <a:r>
              <a:rPr lang="de-DE">
                <a:solidFill>
                  <a:schemeClr val="bg1"/>
                </a:solidFill>
              </a:rPr>
              <a:t>, 2021, pp. 699–711. </a:t>
            </a:r>
            <a:r>
              <a:rPr lang="de-DE" err="1">
                <a:solidFill>
                  <a:schemeClr val="bg1"/>
                </a:solidFill>
              </a:rPr>
              <a:t>doi</a:t>
            </a:r>
            <a:r>
              <a:rPr lang="de-DE">
                <a:solidFill>
                  <a:schemeClr val="bg1"/>
                </a:solidFill>
              </a:rPr>
              <a:t>: </a:t>
            </a:r>
            <a:r>
              <a:rPr lang="de-DE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10.1007/978-1-4842-7185-8_43</a:t>
            </a:r>
            <a:r>
              <a:rPr lang="de-DE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2084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B056D-4A89-295E-CCB4-A24988199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sign&#10;&#10;AI-generated content may be incorrect.">
            <a:extLst>
              <a:ext uri="{FF2B5EF4-FFF2-40B4-BE49-F238E27FC236}">
                <a16:creationId xmlns:a16="http://schemas.microsoft.com/office/drawing/2014/main" id="{929C28C4-0E28-0C64-8AF9-59AC1155C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12" name="Picture 11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E35C00B1-3DE4-CFD3-4D08-65610BFBF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14" name="Picture 13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2EEE0348-0612-0DB3-CD7C-17650B897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819A94-FD06-883F-F817-2DDF545BE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Related 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1CFF1-2A05-3AB3-3A58-DC905CCCD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5015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Paper by </a:t>
            </a:r>
            <a:r>
              <a:rPr lang="en-US" sz="2700" err="1">
                <a:ea typeface="+mn-lt"/>
                <a:cs typeface="+mn-lt"/>
              </a:rPr>
              <a:t>Giesse</a:t>
            </a:r>
          </a:p>
          <a:p>
            <a:r>
              <a:rPr lang="en-US">
                <a:ea typeface="+mn-lt"/>
                <a:cs typeface="+mn-lt"/>
              </a:rPr>
              <a:t>Ported </a:t>
            </a:r>
            <a:r>
              <a:rPr lang="en-US" err="1">
                <a:ea typeface="+mn-lt"/>
                <a:cs typeface="+mn-lt"/>
              </a:rPr>
              <a:t>VolRen</a:t>
            </a:r>
            <a:r>
              <a:rPr lang="en-US">
                <a:ea typeface="+mn-lt"/>
                <a:cs typeface="+mn-lt"/>
              </a:rPr>
              <a:t> into Unity</a:t>
            </a:r>
            <a:endParaRPr lang="en-US"/>
          </a:p>
          <a:p>
            <a:r>
              <a:rPr lang="en-US">
                <a:ea typeface="+mn-lt"/>
                <a:cs typeface="+mn-lt"/>
              </a:rPr>
              <a:t>Allows greater flexibility</a:t>
            </a:r>
          </a:p>
          <a:p>
            <a:r>
              <a:rPr lang="en-US">
                <a:ea typeface="+mn-lt"/>
                <a:cs typeface="+mn-lt"/>
              </a:rPr>
              <a:t>Cross-</a:t>
            </a:r>
            <a:r>
              <a:rPr lang="en-US" err="1">
                <a:ea typeface="+mn-lt"/>
                <a:cs typeface="+mn-lt"/>
              </a:rPr>
              <a:t>plaform</a:t>
            </a:r>
          </a:p>
          <a:p>
            <a:r>
              <a:rPr lang="en-US">
                <a:ea typeface="+mn-lt"/>
                <a:cs typeface="+mn-lt"/>
              </a:rPr>
              <a:t>Easier to expand upon</a:t>
            </a:r>
          </a:p>
          <a:p>
            <a:r>
              <a:rPr lang="en-US">
                <a:ea typeface="+mn-lt"/>
                <a:cs typeface="+mn-lt"/>
              </a:rPr>
              <a:t>The basis that we are continuing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301181D-156F-849B-D9E5-5361DE654A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0446" y="1058315"/>
            <a:ext cx="5711040" cy="5853546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6AF9BFB-3ECF-89D9-94D7-3C4208083F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0946" y="1248815"/>
            <a:ext cx="5711040" cy="5853546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7CE869C-D65E-91A7-A537-75CEF0D838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1446" y="1439315"/>
            <a:ext cx="5711040" cy="5853546"/>
          </a:xfrm>
          <a:prstGeom prst="rect">
            <a:avLst/>
          </a:prstGeom>
        </p:spPr>
      </p:pic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3FA7F1E-12AE-49F5-562E-047C33B040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1946" y="1629815"/>
            <a:ext cx="5711040" cy="5853546"/>
          </a:xfrm>
          <a:prstGeom prst="rect">
            <a:avLst/>
          </a:prstGeom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CF8FD9C-6BBE-0084-45A5-A57C4CD3779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42446" y="1820315"/>
            <a:ext cx="5711040" cy="5853546"/>
          </a:xfrm>
          <a:prstGeom prst="rect">
            <a:avLst/>
          </a:prstGeom>
        </p:spPr>
      </p:pic>
      <p:sp>
        <p:nvSpPr>
          <p:cNvPr id="11" name="Google Shape;99;p2">
            <a:extLst>
              <a:ext uri="{FF2B5EF4-FFF2-40B4-BE49-F238E27FC236}">
                <a16:creationId xmlns:a16="http://schemas.microsoft.com/office/drawing/2014/main" id="{CC941C64-46EF-AD84-D115-C7C26A9A7A39}"/>
              </a:ext>
            </a:extLst>
          </p:cNvPr>
          <p:cNvSpPr txBox="1">
            <a:spLocks noGrp="1"/>
          </p:cNvSpPr>
          <p:nvPr/>
        </p:nvSpPr>
        <p:spPr>
          <a:xfrm>
            <a:off x="292230" y="6483109"/>
            <a:ext cx="946002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>
                <a:solidFill>
                  <a:schemeClr val="tx1"/>
                </a:solidFill>
              </a:rPr>
              <a:t>[2] S. </a:t>
            </a:r>
            <a:r>
              <a:rPr lang="de-DE" err="1">
                <a:solidFill>
                  <a:schemeClr val="tx1"/>
                </a:solidFill>
              </a:rPr>
              <a:t>Giesse</a:t>
            </a:r>
            <a:r>
              <a:rPr lang="de-DE">
                <a:solidFill>
                  <a:schemeClr val="tx1"/>
                </a:solidFill>
              </a:rPr>
              <a:t>, “</a:t>
            </a:r>
            <a:r>
              <a:rPr lang="de-DE" err="1">
                <a:solidFill>
                  <a:schemeClr val="tx1"/>
                </a:solidFill>
              </a:rPr>
              <a:t>Volumetric</a:t>
            </a:r>
            <a:r>
              <a:rPr lang="de-DE">
                <a:solidFill>
                  <a:schemeClr val="tx1"/>
                </a:solidFill>
              </a:rPr>
              <a:t> Path Tracing </a:t>
            </a:r>
            <a:r>
              <a:rPr lang="de-DE" err="1">
                <a:solidFill>
                  <a:schemeClr val="tx1"/>
                </a:solidFill>
              </a:rPr>
              <a:t>inside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err="1">
                <a:solidFill>
                  <a:schemeClr val="tx1"/>
                </a:solidFill>
              </a:rPr>
              <a:t>the</a:t>
            </a:r>
            <a:r>
              <a:rPr lang="de-DE">
                <a:solidFill>
                  <a:schemeClr val="tx1"/>
                </a:solidFill>
              </a:rPr>
              <a:t> Unity Game Engine”.</a:t>
            </a: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42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17C80-6A1E-BB06-F1A7-A9F567934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88485-CEF9-95CC-EA25-0880C9ED5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Related 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84A6F-7320-1470-B50F-4525E0D797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700" err="1">
                <a:ea typeface="+mn-lt"/>
                <a:cs typeface="+mn-lt"/>
              </a:rPr>
              <a:t>UnityVolumeRendering</a:t>
            </a:r>
            <a:r>
              <a:rPr lang="en-US" sz="2700">
                <a:ea typeface="+mn-lt"/>
                <a:cs typeface="+mn-lt"/>
              </a:rPr>
              <a:t> by Lavik</a:t>
            </a:r>
            <a:endParaRPr lang="en-US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Ray marching in Unity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Significantly faster</a:t>
            </a:r>
          </a:p>
          <a:p>
            <a:pPr lvl="1">
              <a:buFont typeface="Courier New,monospace" panose="020B0604020202020204" pitchFamily="34" charset="0"/>
              <a:buChar char="o"/>
            </a:pPr>
            <a:r>
              <a:rPr lang="en-US" sz="2500">
                <a:ea typeface="+mn-lt"/>
                <a:cs typeface="+mn-lt"/>
              </a:rPr>
              <a:t>Less graphical fidelity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Harder to implement</a:t>
            </a:r>
            <a:endParaRPr lang="en-US" sz="280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Not as general</a:t>
            </a:r>
          </a:p>
          <a:p>
            <a:r>
              <a:rPr lang="en-US">
                <a:ea typeface="+mn-lt"/>
                <a:cs typeface="+mn-lt"/>
              </a:rPr>
              <a:t>Transfer function editor</a:t>
            </a:r>
          </a:p>
          <a:p>
            <a:r>
              <a:rPr lang="en-US">
                <a:ea typeface="+mn-lt"/>
                <a:cs typeface="+mn-lt"/>
              </a:rPr>
              <a:t>DICOM importing</a:t>
            </a:r>
          </a:p>
          <a:p>
            <a:r>
              <a:rPr lang="en-US">
                <a:ea typeface="+mn-lt"/>
                <a:cs typeface="+mn-lt"/>
              </a:rPr>
              <a:t>Works in scene and game view</a:t>
            </a:r>
          </a:p>
          <a:p>
            <a:endParaRPr lang="en-US">
              <a:ea typeface="+mn-lt"/>
              <a:cs typeface="+mn-lt"/>
            </a:endParaRPr>
          </a:p>
        </p:txBody>
      </p: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413F0325-96F1-EE6F-FFAF-A1A24BA2C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6565" y="6480254"/>
            <a:ext cx="1683203" cy="347100"/>
          </a:xfrm>
          <a:prstGeom prst="rect">
            <a:avLst/>
          </a:prstGeom>
        </p:spPr>
      </p:pic>
      <p:pic>
        <p:nvPicPr>
          <p:cNvPr id="7" name="Picture 6" descr="A black background with blue letters and a black rectangle&#10;&#10;AI-generated content may be incorrect.">
            <a:extLst>
              <a:ext uri="{FF2B5EF4-FFF2-40B4-BE49-F238E27FC236}">
                <a16:creationId xmlns:a16="http://schemas.microsoft.com/office/drawing/2014/main" id="{FCD0A0F3-5BE9-0565-E02E-080CA6461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384" y="413540"/>
            <a:ext cx="1046035" cy="451698"/>
          </a:xfrm>
          <a:prstGeom prst="rect">
            <a:avLst/>
          </a:prstGeom>
        </p:spPr>
      </p:pic>
      <p:pic>
        <p:nvPicPr>
          <p:cNvPr id="9" name="Picture 8" descr="A blue and black rectangles&#10;&#10;AI-generated content may be incorrect.">
            <a:extLst>
              <a:ext uri="{FF2B5EF4-FFF2-40B4-BE49-F238E27FC236}">
                <a16:creationId xmlns:a16="http://schemas.microsoft.com/office/drawing/2014/main" id="{B42FB5A1-2145-A142-5E8E-86FC0C9CD7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370" y="419161"/>
            <a:ext cx="803767" cy="428032"/>
          </a:xfrm>
          <a:prstGeom prst="rect">
            <a:avLst/>
          </a:prstGeom>
        </p:spPr>
      </p:pic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67148AF-0196-A345-944B-839E61C4806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33900" b="116"/>
          <a:stretch>
            <a:fillRect/>
          </a:stretch>
        </p:blipFill>
        <p:spPr>
          <a:xfrm>
            <a:off x="7671521" y="1827068"/>
            <a:ext cx="3676180" cy="3865716"/>
          </a:xfrm>
          <a:prstGeom prst="rect">
            <a:avLst/>
          </a:prstGeom>
        </p:spPr>
      </p:pic>
      <p:sp>
        <p:nvSpPr>
          <p:cNvPr id="8" name="Google Shape;99;p2">
            <a:extLst>
              <a:ext uri="{FF2B5EF4-FFF2-40B4-BE49-F238E27FC236}">
                <a16:creationId xmlns:a16="http://schemas.microsoft.com/office/drawing/2014/main" id="{E503E63E-D278-E2A5-B8AB-FEA33E2E23CD}"/>
              </a:ext>
            </a:extLst>
          </p:cNvPr>
          <p:cNvSpPr txBox="1">
            <a:spLocks noGrp="1"/>
          </p:cNvSpPr>
          <p:nvPr/>
        </p:nvSpPr>
        <p:spPr>
          <a:xfrm>
            <a:off x="292230" y="6483109"/>
            <a:ext cx="9460028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de-DE">
                <a:solidFill>
                  <a:schemeClr val="tx1"/>
                </a:solidFill>
              </a:rPr>
              <a:t>[6] M. </a:t>
            </a:r>
            <a:r>
              <a:rPr lang="de-DE" err="1">
                <a:solidFill>
                  <a:schemeClr val="tx1"/>
                </a:solidFill>
              </a:rPr>
              <a:t>Lavik</a:t>
            </a:r>
            <a:r>
              <a:rPr lang="de-DE">
                <a:solidFill>
                  <a:schemeClr val="tx1"/>
                </a:solidFill>
              </a:rPr>
              <a:t>, </a:t>
            </a:r>
            <a:r>
              <a:rPr lang="de-DE" i="1">
                <a:solidFill>
                  <a:schemeClr val="tx1"/>
                </a:solidFill>
              </a:rPr>
              <a:t>mlavik1/</a:t>
            </a:r>
            <a:r>
              <a:rPr lang="de-DE" i="1" err="1">
                <a:solidFill>
                  <a:schemeClr val="tx1"/>
                </a:solidFill>
              </a:rPr>
              <a:t>UnityVolumeRendering</a:t>
            </a:r>
            <a:r>
              <a:rPr lang="de-DE">
                <a:solidFill>
                  <a:schemeClr val="tx1"/>
                </a:solidFill>
              </a:rPr>
              <a:t>. (May 30, 2025). C#. </a:t>
            </a:r>
            <a:r>
              <a:rPr lang="de-DE" err="1">
                <a:solidFill>
                  <a:schemeClr val="tx1"/>
                </a:solidFill>
              </a:rPr>
              <a:t>Accessed</a:t>
            </a:r>
            <a:r>
              <a:rPr lang="de-DE">
                <a:solidFill>
                  <a:schemeClr val="tx1"/>
                </a:solidFill>
              </a:rPr>
              <a:t>: June 01, 2025. [Online]. </a:t>
            </a:r>
            <a:r>
              <a:rPr lang="de-DE" err="1">
                <a:solidFill>
                  <a:schemeClr val="tx1"/>
                </a:solidFill>
              </a:rPr>
              <a:t>Available</a:t>
            </a:r>
            <a:r>
              <a:rPr lang="de-DE">
                <a:solidFill>
                  <a:schemeClr val="tx1"/>
                </a:solidFill>
              </a:rPr>
              <a:t>: </a:t>
            </a:r>
            <a:r>
              <a:rPr lang="de-DE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https://github.com/mlavik1/UnityVolumeRendering</a:t>
            </a:r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737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44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Volumetric Path Tracing inside the Unity Game Engine Extended</vt:lpstr>
      <vt:lpstr>Contents</vt:lpstr>
      <vt:lpstr>Introduction</vt:lpstr>
      <vt:lpstr>Introduction</vt:lpstr>
      <vt:lpstr>Goals</vt:lpstr>
      <vt:lpstr>Related Work</vt:lpstr>
      <vt:lpstr>Related Work</vt:lpstr>
      <vt:lpstr>Related Work</vt:lpstr>
      <vt:lpstr>Related Work</vt:lpstr>
      <vt:lpstr>Related Work</vt:lpstr>
      <vt:lpstr>Related Work</vt:lpstr>
      <vt:lpstr>Related Work</vt:lpstr>
      <vt:lpstr>Methods</vt:lpstr>
      <vt:lpstr>Volume importing</vt:lpstr>
      <vt:lpstr>Scene view and edit mode</vt:lpstr>
      <vt:lpstr>Occlusion</vt:lpstr>
      <vt:lpstr>Depth sorting</vt:lpstr>
      <vt:lpstr>Contents</vt:lpstr>
      <vt:lpstr>Results</vt:lpstr>
      <vt:lpstr>Image quality</vt:lpstr>
      <vt:lpstr>Image quality</vt:lpstr>
      <vt:lpstr>Image quality</vt:lpstr>
      <vt:lpstr>Transfer functions</vt:lpstr>
      <vt:lpstr>PowerPoint Presentation</vt:lpstr>
      <vt:lpstr>Benchmarking</vt:lpstr>
      <vt:lpstr>Benchmarking</vt:lpstr>
      <vt:lpstr>Benchmarking </vt:lpstr>
      <vt:lpstr>Benchmarking </vt:lpstr>
      <vt:lpstr>Benchmarking</vt:lpstr>
      <vt:lpstr>Summary</vt:lpstr>
      <vt:lpstr>Summary</vt:lpstr>
      <vt:lpstr>Interpretation</vt:lpstr>
      <vt:lpstr>Limitations</vt:lpstr>
      <vt:lpstr>Future Work</vt:lpstr>
      <vt:lpstr>Color changing when scaling</vt:lpstr>
      <vt:lpstr>White volumes in edit mode</vt:lpstr>
      <vt:lpstr>Depth buffer noise</vt:lpstr>
      <vt:lpstr>PowerPoint Presentation</vt:lpstr>
      <vt:lpstr>Flickering game view</vt:lpstr>
      <vt:lpstr>Other future work</vt:lpstr>
      <vt:lpstr>Conclusion</vt:lpstr>
      <vt:lpstr>Contents</vt:lpstr>
      <vt:lpstr>Thank you for listening!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2</cp:revision>
  <dcterms:created xsi:type="dcterms:W3CDTF">2025-11-07T17:27:25Z</dcterms:created>
  <dcterms:modified xsi:type="dcterms:W3CDTF">2025-11-18T16:26:38Z</dcterms:modified>
</cp:coreProperties>
</file>